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ppt" ContentType="application/vnd.ms-powerpoint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3" r:id="rId2"/>
    <p:sldId id="309" r:id="rId3"/>
    <p:sldId id="364" r:id="rId4"/>
    <p:sldId id="357" r:id="rId5"/>
    <p:sldId id="372" r:id="rId6"/>
    <p:sldId id="381" r:id="rId7"/>
    <p:sldId id="380" r:id="rId8"/>
    <p:sldId id="316" r:id="rId9"/>
    <p:sldId id="335" r:id="rId10"/>
    <p:sldId id="301" r:id="rId11"/>
    <p:sldId id="353" r:id="rId12"/>
    <p:sldId id="366" r:id="rId13"/>
    <p:sldId id="392" r:id="rId14"/>
    <p:sldId id="405" r:id="rId15"/>
    <p:sldId id="382" r:id="rId16"/>
    <p:sldId id="388" r:id="rId17"/>
    <p:sldId id="397" r:id="rId18"/>
    <p:sldId id="399" r:id="rId19"/>
    <p:sldId id="396" r:id="rId20"/>
    <p:sldId id="401" r:id="rId21"/>
    <p:sldId id="403" r:id="rId22"/>
    <p:sldId id="402" r:id="rId23"/>
    <p:sldId id="394" r:id="rId24"/>
    <p:sldId id="398" r:id="rId25"/>
    <p:sldId id="400" r:id="rId26"/>
    <p:sldId id="395" r:id="rId27"/>
    <p:sldId id="371" r:id="rId28"/>
    <p:sldId id="314" r:id="rId29"/>
    <p:sldId id="318" r:id="rId30"/>
    <p:sldId id="367" r:id="rId31"/>
    <p:sldId id="368" r:id="rId32"/>
    <p:sldId id="389" r:id="rId33"/>
    <p:sldId id="408" r:id="rId34"/>
    <p:sldId id="409" r:id="rId35"/>
    <p:sldId id="355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FFFF"/>
    <a:srgbClr val="CCEC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97" autoAdjust="0"/>
  </p:normalViewPr>
  <p:slideViewPr>
    <p:cSldViewPr>
      <p:cViewPr varScale="1">
        <p:scale>
          <a:sx n="37" d="100"/>
          <a:sy n="37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025D93-E50D-4DBC-AAE3-40D436E05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latin typeface="Arial" pitchFamily="34" charset="0"/>
              </a:rPr>
              <a:t>Culture </a:t>
            </a:r>
            <a:r>
              <a:rPr lang="fr-FR" dirty="0" err="1" smtClean="0">
                <a:latin typeface="Arial" pitchFamily="34" charset="0"/>
              </a:rPr>
              <a:t>deserves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better</a:t>
            </a:r>
            <a:r>
              <a:rPr lang="fr-FR" baseline="0" dirty="0" smtClean="0">
                <a:latin typeface="Arial" pitchFamily="34" charset="0"/>
              </a:rPr>
              <a:t> in </a:t>
            </a:r>
            <a:r>
              <a:rPr lang="fr-FR" baseline="0" dirty="0" err="1" smtClean="0">
                <a:latin typeface="Arial" pitchFamily="34" charset="0"/>
              </a:rPr>
              <a:t>term</a:t>
            </a:r>
            <a:r>
              <a:rPr lang="fr-FR" baseline="0" dirty="0" smtClean="0">
                <a:latin typeface="Arial" pitchFamily="34" charset="0"/>
              </a:rPr>
              <a:t> of </a:t>
            </a:r>
            <a:r>
              <a:rPr lang="fr-FR" baseline="0" dirty="0" err="1" smtClean="0">
                <a:latin typeface="Arial" pitchFamily="34" charset="0"/>
              </a:rPr>
              <a:t>policy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making</a:t>
            </a:r>
            <a:r>
              <a:rPr lang="fr-FR" baseline="0" dirty="0" smtClean="0">
                <a:latin typeface="Arial" pitchFamily="34" charset="0"/>
              </a:rPr>
              <a:t> and ressources</a:t>
            </a:r>
          </a:p>
          <a:p>
            <a:r>
              <a:rPr lang="fr-FR" baseline="0" dirty="0" err="1" smtClean="0">
                <a:latin typeface="Arial" pitchFamily="34" charset="0"/>
              </a:rPr>
              <a:t>Investment</a:t>
            </a:r>
            <a:r>
              <a:rPr lang="fr-FR" baseline="0" dirty="0" smtClean="0">
                <a:latin typeface="Arial" pitchFamily="34" charset="0"/>
              </a:rPr>
              <a:t> in culture </a:t>
            </a:r>
            <a:r>
              <a:rPr lang="fr-FR" baseline="0" dirty="0" err="1" smtClean="0">
                <a:latin typeface="Arial" pitchFamily="34" charset="0"/>
              </a:rPr>
              <a:t>is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justified</a:t>
            </a:r>
            <a:r>
              <a:rPr lang="fr-FR" baseline="0" dirty="0" smtClean="0">
                <a:latin typeface="Arial" pitchFamily="34" charset="0"/>
              </a:rPr>
              <a:t> for </a:t>
            </a:r>
            <a:r>
              <a:rPr lang="fr-FR" baseline="0" dirty="0" err="1" smtClean="0">
                <a:latin typeface="Arial" pitchFamily="34" charset="0"/>
              </a:rPr>
              <a:t>wide</a:t>
            </a:r>
            <a:r>
              <a:rPr lang="fr-FR" baseline="0" dirty="0" smtClean="0">
                <a:latin typeface="Arial" pitchFamily="34" charset="0"/>
              </a:rPr>
              <a:t> areas of </a:t>
            </a:r>
            <a:r>
              <a:rPr lang="fr-FR" baseline="0" dirty="0" err="1" smtClean="0">
                <a:latin typeface="Arial" pitchFamily="34" charset="0"/>
              </a:rPr>
              <a:t>reasons</a:t>
            </a:r>
            <a:r>
              <a:rPr lang="fr-FR" baseline="0" dirty="0" smtClean="0">
                <a:latin typeface="Arial" pitchFamily="34" charset="0"/>
              </a:rPr>
              <a:t> (support to innovation, to </a:t>
            </a:r>
            <a:r>
              <a:rPr lang="fr-FR" baseline="0" dirty="0" err="1" smtClean="0">
                <a:latin typeface="Arial" pitchFamily="34" charset="0"/>
              </a:rPr>
              <a:t>smes</a:t>
            </a:r>
            <a:r>
              <a:rPr lang="fr-FR" baseline="0" dirty="0" smtClean="0">
                <a:latin typeface="Arial" pitchFamily="34" charset="0"/>
              </a:rPr>
              <a:t>, to local </a:t>
            </a:r>
            <a:r>
              <a:rPr lang="fr-FR" baseline="0" dirty="0" err="1" smtClean="0">
                <a:latin typeface="Arial" pitchFamily="34" charset="0"/>
              </a:rPr>
              <a:t>development</a:t>
            </a:r>
            <a:r>
              <a:rPr lang="fr-FR" baseline="0" dirty="0" smtClean="0">
                <a:latin typeface="Arial" pitchFamily="34" charset="0"/>
              </a:rPr>
              <a:t>, to social </a:t>
            </a:r>
            <a:r>
              <a:rPr lang="fr-FR" baseline="0" dirty="0" err="1" smtClean="0">
                <a:latin typeface="Arial" pitchFamily="34" charset="0"/>
              </a:rPr>
              <a:t>cohesion</a:t>
            </a:r>
            <a:r>
              <a:rPr lang="fr-FR" baseline="0" dirty="0" smtClean="0">
                <a:latin typeface="Arial" pitchFamily="34" charset="0"/>
              </a:rPr>
              <a:t> , to </a:t>
            </a:r>
            <a:r>
              <a:rPr lang="fr-FR" baseline="0" dirty="0" err="1" smtClean="0">
                <a:latin typeface="Arial" pitchFamily="34" charset="0"/>
              </a:rPr>
              <a:t>make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profitts</a:t>
            </a:r>
            <a:r>
              <a:rPr lang="fr-FR" baseline="0" dirty="0" smtClean="0">
                <a:latin typeface="Arial" pitchFamily="34" charset="0"/>
              </a:rPr>
              <a:t> , to </a:t>
            </a:r>
            <a:r>
              <a:rPr lang="fr-FR" baseline="0" dirty="0" err="1" smtClean="0">
                <a:latin typeface="Arial" pitchFamily="34" charset="0"/>
              </a:rPr>
              <a:t>communicate</a:t>
            </a:r>
            <a:r>
              <a:rPr lang="fr-FR" baseline="0" dirty="0" smtClean="0">
                <a:latin typeface="Arial" pitchFamily="34" charset="0"/>
              </a:rPr>
              <a:t> about a city , to </a:t>
            </a:r>
            <a:r>
              <a:rPr lang="fr-FR" baseline="0" dirty="0" err="1" smtClean="0">
                <a:latin typeface="Arial" pitchFamily="34" charset="0"/>
              </a:rPr>
              <a:t>make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it</a:t>
            </a:r>
            <a:r>
              <a:rPr lang="fr-FR" baseline="0" dirty="0" smtClean="0">
                <a:latin typeface="Arial" pitchFamily="34" charset="0"/>
              </a:rPr>
              <a:t> attractive as a place to live)</a:t>
            </a:r>
          </a:p>
          <a:p>
            <a:r>
              <a:rPr lang="fr-FR" baseline="0" dirty="0" smtClean="0">
                <a:latin typeface="Arial" pitchFamily="34" charset="0"/>
              </a:rPr>
              <a:t>New trends in </a:t>
            </a:r>
            <a:r>
              <a:rPr lang="fr-FR" baseline="0" dirty="0" err="1" smtClean="0">
                <a:latin typeface="Arial" pitchFamily="34" charset="0"/>
              </a:rPr>
              <a:t>Europea</a:t>
            </a:r>
            <a:r>
              <a:rPr lang="fr-FR" baseline="0" dirty="0" smtClean="0">
                <a:latin typeface="Arial" pitchFamily="34" charset="0"/>
              </a:rPr>
              <a:t> to </a:t>
            </a:r>
            <a:r>
              <a:rPr lang="fr-FR" baseline="0" dirty="0" err="1" smtClean="0">
                <a:latin typeface="Arial" pitchFamily="34" charset="0"/>
              </a:rPr>
              <a:t>take</a:t>
            </a:r>
            <a:r>
              <a:rPr lang="fr-FR" baseline="0" dirty="0" smtClean="0">
                <a:latin typeface="Arial" pitchFamily="34" charset="0"/>
              </a:rPr>
              <a:t> cultural </a:t>
            </a:r>
            <a:r>
              <a:rPr lang="fr-FR" baseline="0" dirty="0" err="1" smtClean="0">
                <a:latin typeface="Arial" pitchFamily="34" charset="0"/>
              </a:rPr>
              <a:t>sector</a:t>
            </a:r>
            <a:r>
              <a:rPr lang="fr-FR" baseline="0" dirty="0" smtClean="0">
                <a:latin typeface="Arial" pitchFamily="34" charset="0"/>
              </a:rPr>
              <a:t> more </a:t>
            </a:r>
            <a:r>
              <a:rPr lang="fr-FR" baseline="0" dirty="0" err="1" smtClean="0">
                <a:latin typeface="Arial" pitchFamily="34" charset="0"/>
              </a:rPr>
              <a:t>seriously</a:t>
            </a:r>
            <a:r>
              <a:rPr lang="fr-FR" baseline="0" dirty="0" smtClean="0">
                <a:latin typeface="Arial" pitchFamily="34" charset="0"/>
              </a:rPr>
              <a:t> in </a:t>
            </a:r>
            <a:r>
              <a:rPr lang="fr-FR" baseline="0" dirty="0" err="1" smtClean="0">
                <a:latin typeface="Arial" pitchFamily="34" charset="0"/>
              </a:rPr>
              <a:t>policy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making</a:t>
            </a:r>
            <a:r>
              <a:rPr lang="fr-FR" baseline="0" dirty="0" smtClean="0">
                <a:latin typeface="Arial" pitchFamily="34" charset="0"/>
              </a:rPr>
              <a:t>   - </a:t>
            </a:r>
            <a:r>
              <a:rPr lang="fr-FR" baseline="0" dirty="0" err="1" smtClean="0">
                <a:latin typeface="Arial" pitchFamily="34" charset="0"/>
              </a:rPr>
              <a:t>we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played</a:t>
            </a:r>
            <a:r>
              <a:rPr lang="fr-FR" baseline="0" dirty="0" smtClean="0">
                <a:latin typeface="Arial" pitchFamily="34" charset="0"/>
              </a:rPr>
              <a:t> a part in </a:t>
            </a:r>
            <a:r>
              <a:rPr lang="fr-FR" baseline="0" dirty="0" err="1" smtClean="0">
                <a:latin typeface="Arial" pitchFamily="34" charset="0"/>
              </a:rPr>
              <a:t>this</a:t>
            </a:r>
            <a:r>
              <a:rPr lang="fr-FR" baseline="0" dirty="0" smtClean="0">
                <a:latin typeface="Arial" pitchFamily="34" charset="0"/>
              </a:rPr>
              <a:t> and by </a:t>
            </a:r>
            <a:r>
              <a:rPr lang="fr-FR" baseline="0" dirty="0" err="1" smtClean="0">
                <a:latin typeface="Arial" pitchFamily="34" charset="0"/>
              </a:rPr>
              <a:t>telling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our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journey</a:t>
            </a:r>
            <a:r>
              <a:rPr lang="fr-FR" baseline="0" dirty="0" smtClean="0">
                <a:latin typeface="Arial" pitchFamily="34" charset="0"/>
              </a:rPr>
              <a:t> i </a:t>
            </a:r>
            <a:r>
              <a:rPr lang="fr-FR" baseline="0" dirty="0" err="1" smtClean="0">
                <a:latin typeface="Arial" pitchFamily="34" charset="0"/>
              </a:rPr>
              <a:t>will</a:t>
            </a:r>
            <a:r>
              <a:rPr lang="fr-FR" baseline="0" dirty="0" smtClean="0">
                <a:latin typeface="Arial" pitchFamily="34" charset="0"/>
              </a:rPr>
              <a:t> tell </a:t>
            </a:r>
            <a:r>
              <a:rPr lang="fr-FR" baseline="0" dirty="0" err="1" smtClean="0">
                <a:latin typeface="Arial" pitchFamily="34" charset="0"/>
              </a:rPr>
              <a:t>you</a:t>
            </a:r>
            <a:r>
              <a:rPr lang="fr-FR" baseline="0" dirty="0" smtClean="0">
                <a:latin typeface="Arial" pitchFamily="34" charset="0"/>
              </a:rPr>
              <a:t> about CCI </a:t>
            </a:r>
            <a:r>
              <a:rPr lang="fr-FR" baseline="0" dirty="0" err="1" smtClean="0">
                <a:latin typeface="Arial" pitchFamily="34" charset="0"/>
              </a:rPr>
              <a:t>policy</a:t>
            </a:r>
            <a:r>
              <a:rPr lang="fr-FR" baseline="0" dirty="0" smtClean="0">
                <a:latin typeface="Arial" pitchFamily="34" charset="0"/>
              </a:rPr>
              <a:t> </a:t>
            </a:r>
          </a:p>
          <a:p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>
                <a:latin typeface="Arial" pitchFamily="34" charset="0"/>
              </a:rPr>
              <a:t>Culture </a:t>
            </a:r>
            <a:r>
              <a:rPr lang="fr-BE" dirty="0" err="1" smtClean="0">
                <a:latin typeface="Arial" pitchFamily="34" charset="0"/>
              </a:rPr>
              <a:t>based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linked</a:t>
            </a:r>
            <a:r>
              <a:rPr lang="fr-BE" dirty="0" smtClean="0">
                <a:latin typeface="Arial" pitchFamily="34" charset="0"/>
              </a:rPr>
              <a:t> to the </a:t>
            </a:r>
            <a:r>
              <a:rPr lang="fr-BE" dirty="0" err="1" smtClean="0">
                <a:latin typeface="Arial" pitchFamily="34" charset="0"/>
              </a:rPr>
              <a:t>ability</a:t>
            </a:r>
            <a:r>
              <a:rPr lang="fr-BE" dirty="0" smtClean="0">
                <a:latin typeface="Arial" pitchFamily="34" charset="0"/>
              </a:rPr>
              <a:t> of people </a:t>
            </a:r>
            <a:r>
              <a:rPr lang="fr-BE" dirty="0" err="1" smtClean="0">
                <a:latin typeface="Arial" pitchFamily="34" charset="0"/>
              </a:rPr>
              <a:t>notably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artists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think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imaginatively</a:t>
            </a:r>
            <a:r>
              <a:rPr lang="fr-BE" dirty="0" smtClean="0">
                <a:latin typeface="Arial" pitchFamily="34" charset="0"/>
              </a:rPr>
              <a:t>, to challenge the </a:t>
            </a:r>
            <a:r>
              <a:rPr lang="fr-BE" dirty="0" err="1" smtClean="0">
                <a:latin typeface="Arial" pitchFamily="34" charset="0"/>
              </a:rPr>
              <a:t>conventional</a:t>
            </a:r>
            <a:r>
              <a:rPr lang="fr-BE" dirty="0" smtClean="0">
                <a:latin typeface="Arial" pitchFamily="34" charset="0"/>
              </a:rPr>
              <a:t> to call on the </a:t>
            </a:r>
            <a:r>
              <a:rPr lang="fr-BE" dirty="0" err="1" smtClean="0">
                <a:latin typeface="Arial" pitchFamily="34" charset="0"/>
              </a:rPr>
              <a:t>symbolic</a:t>
            </a:r>
            <a:r>
              <a:rPr lang="fr-BE" dirty="0" smtClean="0">
                <a:latin typeface="Arial" pitchFamily="34" charset="0"/>
              </a:rPr>
              <a:t> or the affective – </a:t>
            </a:r>
            <a:r>
              <a:rPr lang="fr-BE" dirty="0" err="1" smtClean="0">
                <a:latin typeface="Arial" pitchFamily="34" charset="0"/>
              </a:rPr>
              <a:t>ability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communicate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at</a:t>
            </a:r>
            <a:r>
              <a:rPr lang="fr-BE" dirty="0" smtClean="0">
                <a:latin typeface="Arial" pitchFamily="34" charset="0"/>
              </a:rPr>
              <a:t> a </a:t>
            </a:r>
            <a:r>
              <a:rPr lang="fr-BE" dirty="0" err="1" smtClean="0">
                <a:latin typeface="Arial" pitchFamily="34" charset="0"/>
              </a:rPr>
              <a:t>different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level</a:t>
            </a:r>
            <a:r>
              <a:rPr lang="fr-BE" dirty="0" smtClean="0">
                <a:latin typeface="Arial" pitchFamily="34" charset="0"/>
              </a:rPr>
              <a:t> , to call on </a:t>
            </a:r>
            <a:r>
              <a:rPr lang="fr-BE" dirty="0" err="1" smtClean="0">
                <a:latin typeface="Arial" pitchFamily="34" charset="0"/>
              </a:rPr>
              <a:t>aesthetic</a:t>
            </a:r>
            <a:r>
              <a:rPr lang="fr-BE" dirty="0" smtClean="0">
                <a:latin typeface="Arial" pitchFamily="34" charset="0"/>
              </a:rPr>
              <a:t>, , </a:t>
            </a:r>
            <a:r>
              <a:rPr lang="fr-BE" dirty="0" err="1" smtClean="0">
                <a:latin typeface="Arial" pitchFamily="34" charset="0"/>
              </a:rPr>
              <a:t>emotions</a:t>
            </a:r>
            <a:r>
              <a:rPr lang="fr-BE" dirty="0" smtClean="0">
                <a:latin typeface="Arial" pitchFamily="34" charset="0"/>
              </a:rPr>
              <a:t> and values or </a:t>
            </a:r>
            <a:r>
              <a:rPr lang="fr-BE" dirty="0" err="1" smtClean="0">
                <a:latin typeface="Arial" pitchFamily="34" charset="0"/>
              </a:rPr>
              <a:t>ethic</a:t>
            </a:r>
            <a:r>
              <a:rPr lang="fr-BE" dirty="0" smtClean="0">
                <a:latin typeface="Arial" pitchFamily="34" charset="0"/>
              </a:rPr>
              <a:t>. </a:t>
            </a:r>
          </a:p>
          <a:p>
            <a:r>
              <a:rPr lang="fr-BE" dirty="0" smtClean="0">
                <a:latin typeface="Arial" pitchFamily="34" charset="0"/>
              </a:rPr>
              <a:t>To </a:t>
            </a:r>
            <a:r>
              <a:rPr lang="fr-BE" dirty="0" err="1" smtClean="0">
                <a:latin typeface="Arial" pitchFamily="34" charset="0"/>
              </a:rPr>
              <a:t>emerge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requires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personal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abilities</a:t>
            </a:r>
            <a:r>
              <a:rPr lang="fr-BE" dirty="0" smtClean="0">
                <a:latin typeface="Arial" pitchFamily="34" charset="0"/>
              </a:rPr>
              <a:t>(imagination) , </a:t>
            </a:r>
            <a:r>
              <a:rPr lang="fr-BE" dirty="0" err="1" smtClean="0">
                <a:latin typeface="Arial" pitchFamily="34" charset="0"/>
              </a:rPr>
              <a:t>technical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skills</a:t>
            </a:r>
            <a:r>
              <a:rPr lang="fr-BE" dirty="0" smtClean="0">
                <a:latin typeface="Arial" pitchFamily="34" charset="0"/>
              </a:rPr>
              <a:t> (</a:t>
            </a:r>
            <a:r>
              <a:rPr lang="fr-BE" dirty="0" err="1" smtClean="0">
                <a:latin typeface="Arial" pitchFamily="34" charset="0"/>
              </a:rPr>
              <a:t>often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artistic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skills</a:t>
            </a:r>
            <a:r>
              <a:rPr lang="fr-BE" dirty="0" smtClean="0">
                <a:latin typeface="Arial" pitchFamily="34" charset="0"/>
              </a:rPr>
              <a:t>) , social </a:t>
            </a:r>
            <a:r>
              <a:rPr lang="fr-BE" dirty="0" err="1" smtClean="0">
                <a:latin typeface="Arial" pitchFamily="34" charset="0"/>
              </a:rPr>
              <a:t>environment</a:t>
            </a:r>
            <a:r>
              <a:rPr lang="fr-BE" dirty="0" smtClean="0">
                <a:latin typeface="Arial" pitchFamily="34" charset="0"/>
              </a:rPr>
              <a:t> ( society , industries , </a:t>
            </a:r>
            <a:r>
              <a:rPr lang="fr-BE" dirty="0" err="1" smtClean="0">
                <a:latin typeface="Arial" pitchFamily="34" charset="0"/>
              </a:rPr>
              <a:t>schools</a:t>
            </a:r>
            <a:r>
              <a:rPr lang="fr-BE" dirty="0" smtClean="0">
                <a:latin typeface="Arial" pitchFamily="34" charset="0"/>
              </a:rPr>
              <a:t>) </a:t>
            </a:r>
          </a:p>
          <a:p>
            <a:r>
              <a:rPr lang="fr-BE" dirty="0" smtClean="0">
                <a:latin typeface="Arial" pitchFamily="34" charset="0"/>
              </a:rPr>
              <a:t>Importance for cultural </a:t>
            </a:r>
            <a:r>
              <a:rPr lang="fr-BE" dirty="0" err="1" smtClean="0">
                <a:latin typeface="Arial" pitchFamily="34" charset="0"/>
              </a:rPr>
              <a:t>policy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nurture</a:t>
            </a:r>
            <a:r>
              <a:rPr lang="fr-BE" dirty="0" smtClean="0">
                <a:latin typeface="Arial" pitchFamily="34" charset="0"/>
              </a:rPr>
              <a:t> the </a:t>
            </a:r>
            <a:r>
              <a:rPr lang="fr-BE" dirty="0" err="1" smtClean="0">
                <a:latin typeface="Arial" pitchFamily="34" charset="0"/>
              </a:rPr>
              <a:t>environment</a:t>
            </a:r>
            <a:r>
              <a:rPr lang="fr-BE" dirty="0" smtClean="0">
                <a:latin typeface="Arial" pitchFamily="34" charset="0"/>
              </a:rPr>
              <a:t>  A</a:t>
            </a:r>
          </a:p>
          <a:p>
            <a:pPr>
              <a:buFontTx/>
              <a:buChar char="-"/>
            </a:pPr>
            <a:r>
              <a:rPr lang="fr-BE" dirty="0" err="1" smtClean="0">
                <a:latin typeface="Arial" pitchFamily="34" charset="0"/>
              </a:rPr>
              <a:t>Make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available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cinema</a:t>
            </a:r>
            <a:r>
              <a:rPr lang="fr-BE" dirty="0" smtClean="0">
                <a:latin typeface="Arial" pitchFamily="34" charset="0"/>
              </a:rPr>
              <a:t>, </a:t>
            </a:r>
            <a:r>
              <a:rPr lang="fr-BE" dirty="0" err="1" smtClean="0">
                <a:latin typeface="Arial" pitchFamily="34" charset="0"/>
              </a:rPr>
              <a:t>theaters</a:t>
            </a:r>
            <a:r>
              <a:rPr lang="fr-BE" dirty="0" smtClean="0">
                <a:latin typeface="Arial" pitchFamily="34" charset="0"/>
              </a:rPr>
              <a:t>, </a:t>
            </a:r>
            <a:r>
              <a:rPr lang="fr-BE" dirty="0" err="1" smtClean="0">
                <a:latin typeface="Arial" pitchFamily="34" charset="0"/>
              </a:rPr>
              <a:t>operas</a:t>
            </a:r>
            <a:r>
              <a:rPr lang="fr-BE" baseline="0" dirty="0" smtClean="0">
                <a:latin typeface="Arial" pitchFamily="34" charset="0"/>
              </a:rPr>
              <a:t> , cultural </a:t>
            </a:r>
            <a:r>
              <a:rPr lang="fr-BE" baseline="0" dirty="0" err="1" smtClean="0">
                <a:latin typeface="Arial" pitchFamily="34" charset="0"/>
              </a:rPr>
              <a:t>amenities</a:t>
            </a:r>
            <a:r>
              <a:rPr lang="fr-BE" baseline="0" dirty="0" smtClean="0">
                <a:latin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BE" baseline="0" dirty="0" smtClean="0">
                <a:latin typeface="Arial" pitchFamily="34" charset="0"/>
              </a:rPr>
              <a:t>Support </a:t>
            </a:r>
            <a:r>
              <a:rPr lang="fr-BE" baseline="0" dirty="0" err="1" smtClean="0">
                <a:latin typeface="Arial" pitchFamily="34" charset="0"/>
              </a:rPr>
              <a:t>artistic</a:t>
            </a:r>
            <a:r>
              <a:rPr lang="fr-BE" baseline="0" dirty="0" smtClean="0">
                <a:latin typeface="Arial" pitchFamily="34" charset="0"/>
              </a:rPr>
              <a:t> visions – </a:t>
            </a:r>
            <a:r>
              <a:rPr lang="fr-BE" baseline="0" dirty="0" err="1" smtClean="0">
                <a:latin typeface="Arial" pitchFamily="34" charset="0"/>
              </a:rPr>
              <a:t>will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enable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differentiation</a:t>
            </a:r>
            <a:r>
              <a:rPr lang="fr-BE" baseline="0" dirty="0" smtClean="0">
                <a:latin typeface="Arial" pitchFamily="34" charset="0"/>
              </a:rPr>
              <a:t> , standing out (Beatles for the UK , </a:t>
            </a:r>
            <a:r>
              <a:rPr lang="fr-BE" baseline="0" dirty="0" err="1" smtClean="0">
                <a:latin typeface="Arial" pitchFamily="34" charset="0"/>
              </a:rPr>
              <a:t>Abba</a:t>
            </a:r>
            <a:r>
              <a:rPr lang="fr-BE" baseline="0" dirty="0" smtClean="0">
                <a:latin typeface="Arial" pitchFamily="34" charset="0"/>
              </a:rPr>
              <a:t> for </a:t>
            </a:r>
            <a:r>
              <a:rPr lang="fr-BE" baseline="0" dirty="0" err="1" smtClean="0">
                <a:latin typeface="Arial" pitchFamily="34" charset="0"/>
              </a:rPr>
              <a:t>Sweden</a:t>
            </a:r>
            <a:r>
              <a:rPr lang="fr-BE" baseline="0" dirty="0" smtClean="0">
                <a:latin typeface="Arial" pitchFamily="34" charset="0"/>
              </a:rPr>
              <a:t>, </a:t>
            </a:r>
            <a:r>
              <a:rPr lang="fr-BE" baseline="0" dirty="0" err="1" smtClean="0">
                <a:latin typeface="Arial" pitchFamily="34" charset="0"/>
              </a:rPr>
              <a:t>damien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hirst</a:t>
            </a:r>
            <a:r>
              <a:rPr lang="fr-BE" baseline="0" dirty="0" smtClean="0">
                <a:latin typeface="Arial" pitchFamily="34" charset="0"/>
              </a:rPr>
              <a:t> , </a:t>
            </a:r>
            <a:r>
              <a:rPr lang="fr-BE" baseline="0" dirty="0" err="1" smtClean="0">
                <a:latin typeface="Arial" pitchFamily="34" charset="0"/>
              </a:rPr>
              <a:t>andy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warhol</a:t>
            </a:r>
            <a:r>
              <a:rPr lang="fr-BE" baseline="0" dirty="0" smtClean="0">
                <a:latin typeface="Arial" pitchFamily="34" charset="0"/>
              </a:rPr>
              <a:t> , </a:t>
            </a:r>
            <a:r>
              <a:rPr lang="fr-BE" baseline="0" dirty="0" err="1" smtClean="0">
                <a:latin typeface="Arial" pitchFamily="34" charset="0"/>
              </a:rPr>
              <a:t>picasso</a:t>
            </a:r>
            <a:r>
              <a:rPr lang="fr-BE" baseline="0" dirty="0" smtClean="0">
                <a:latin typeface="Arial" pitchFamily="34" charset="0"/>
              </a:rPr>
              <a:t> etc.</a:t>
            </a:r>
            <a:endParaRPr lang="fr-B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>
                <a:latin typeface="Arial" pitchFamily="34" charset="0"/>
              </a:rPr>
              <a:t>Apple </a:t>
            </a:r>
            <a:r>
              <a:rPr lang="fr-BE" dirty="0" err="1" smtClean="0">
                <a:latin typeface="Arial" pitchFamily="34" charset="0"/>
              </a:rPr>
              <a:t>illustrate</a:t>
            </a:r>
            <a:r>
              <a:rPr lang="fr-BE" dirty="0" smtClean="0">
                <a:latin typeface="Arial" pitchFamily="34" charset="0"/>
              </a:rPr>
              <a:t> a </a:t>
            </a:r>
            <a:r>
              <a:rPr lang="fr-BE" dirty="0" err="1" smtClean="0">
                <a:latin typeface="Arial" pitchFamily="34" charset="0"/>
              </a:rPr>
              <a:t>company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that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making</a:t>
            </a:r>
            <a:r>
              <a:rPr lang="fr-BE" dirty="0" smtClean="0">
                <a:latin typeface="Arial" pitchFamily="34" charset="0"/>
              </a:rPr>
              <a:t> use of culture </a:t>
            </a:r>
            <a:r>
              <a:rPr lang="fr-BE" dirty="0" err="1" smtClean="0">
                <a:latin typeface="Arial" pitchFamily="34" charset="0"/>
              </a:rPr>
              <a:t>based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– design , fun , logo, </a:t>
            </a:r>
            <a:r>
              <a:rPr lang="fr-BE" dirty="0" err="1" smtClean="0">
                <a:latin typeface="Arial" pitchFamily="34" charset="0"/>
              </a:rPr>
              <a:t>branding</a:t>
            </a:r>
            <a:r>
              <a:rPr lang="fr-BE" dirty="0" smtClean="0">
                <a:latin typeface="Arial" pitchFamily="34" charset="0"/>
              </a:rPr>
              <a:t> , </a:t>
            </a:r>
            <a:r>
              <a:rPr lang="fr-BE" dirty="0" err="1" smtClean="0">
                <a:latin typeface="Arial" pitchFamily="34" charset="0"/>
              </a:rPr>
              <a:t>steve</a:t>
            </a:r>
            <a:r>
              <a:rPr lang="fr-BE" dirty="0" smtClean="0">
                <a:latin typeface="Arial" pitchFamily="34" charset="0"/>
              </a:rPr>
              <a:t> job, Jonathan Ives</a:t>
            </a:r>
          </a:p>
          <a:p>
            <a:r>
              <a:rPr lang="fr-BE" dirty="0" smtClean="0">
                <a:latin typeface="Arial" pitchFamily="34" charset="0"/>
              </a:rPr>
              <a:t>European designer </a:t>
            </a:r>
            <a:r>
              <a:rPr lang="fr-BE" dirty="0" err="1" smtClean="0">
                <a:latin typeface="Arial" pitchFamily="34" charset="0"/>
              </a:rPr>
              <a:t>esslinger</a:t>
            </a:r>
            <a:r>
              <a:rPr lang="fr-BE" dirty="0" smtClean="0">
                <a:latin typeface="Arial" pitchFamily="34" charset="0"/>
              </a:rPr>
              <a:t> and </a:t>
            </a:r>
            <a:r>
              <a:rPr lang="fr-BE" dirty="0" err="1" smtClean="0">
                <a:latin typeface="Arial" pitchFamily="34" charset="0"/>
              </a:rPr>
              <a:t>jonathan</a:t>
            </a:r>
            <a:r>
              <a:rPr lang="fr-BE" baseline="0" dirty="0" smtClean="0">
                <a:latin typeface="Arial" pitchFamily="34" charset="0"/>
              </a:rPr>
              <a:t> ives </a:t>
            </a:r>
          </a:p>
          <a:p>
            <a:r>
              <a:rPr lang="fr-BE" baseline="0" dirty="0" err="1" smtClean="0">
                <a:latin typeface="Arial" pitchFamily="34" charset="0"/>
              </a:rPr>
              <a:t>Ipod</a:t>
            </a:r>
            <a:r>
              <a:rPr lang="fr-BE" baseline="0" dirty="0" smtClean="0">
                <a:latin typeface="Arial" pitchFamily="34" charset="0"/>
              </a:rPr>
              <a:t> – musc / </a:t>
            </a:r>
            <a:r>
              <a:rPr lang="fr-BE" baseline="0" dirty="0" err="1" smtClean="0">
                <a:latin typeface="Arial" pitchFamily="34" charset="0"/>
              </a:rPr>
              <a:t>Pixar</a:t>
            </a:r>
            <a:r>
              <a:rPr lang="fr-BE" baseline="0" dirty="0" smtClean="0">
                <a:latin typeface="Arial" pitchFamily="34" charset="0"/>
              </a:rPr>
              <a:t> animation and </a:t>
            </a:r>
            <a:r>
              <a:rPr lang="fr-BE" baseline="0" dirty="0" err="1" smtClean="0">
                <a:latin typeface="Arial" pitchFamily="34" charset="0"/>
              </a:rPr>
              <a:t>technology</a:t>
            </a:r>
            <a:r>
              <a:rPr lang="fr-BE" baseline="0" dirty="0" smtClean="0">
                <a:latin typeface="Arial" pitchFamily="34" charset="0"/>
              </a:rPr>
              <a:t> </a:t>
            </a:r>
            <a:endParaRPr lang="fr-BE" dirty="0" smtClean="0">
              <a:latin typeface="Arial" pitchFamily="34" charset="0"/>
            </a:endParaRPr>
          </a:p>
          <a:p>
            <a:r>
              <a:rPr lang="fr-BE" smtClean="0">
                <a:latin typeface="Arial" pitchFamily="34" charset="0"/>
              </a:rPr>
              <a:t>IT </a:t>
            </a:r>
            <a:r>
              <a:rPr lang="fr-BE" dirty="0" smtClean="0">
                <a:latin typeface="Arial" pitchFamily="34" charset="0"/>
              </a:rPr>
              <a:t>IS A TECHNOLOGY PRODUCT WITH CULTURE</a:t>
            </a:r>
            <a:r>
              <a:rPr lang="fr-BE" baseline="0" dirty="0" smtClean="0">
                <a:latin typeface="Arial" pitchFamily="34" charset="0"/>
              </a:rPr>
              <a:t> _ STEVE JOB BIOGRAPHY _ MIXING ART AND TECHNOLOGY (</a:t>
            </a:r>
            <a:r>
              <a:rPr lang="fr-BE" baseline="0" dirty="0" err="1" smtClean="0">
                <a:latin typeface="Arial" pitchFamily="34" charset="0"/>
              </a:rPr>
              <a:t>polymath</a:t>
            </a:r>
            <a:r>
              <a:rPr lang="fr-BE" baseline="0" dirty="0" smtClean="0">
                <a:latin typeface="Arial" pitchFamily="34" charset="0"/>
              </a:rPr>
              <a:t>) </a:t>
            </a: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D8160-927A-4BFB-B4C7-65E247087587}" type="slidenum">
              <a:rPr lang="fr-FR" smtClean="0">
                <a:latin typeface="Arial" pitchFamily="34" charset="0"/>
              </a:rPr>
              <a:pPr/>
              <a:t>12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>
                <a:latin typeface="Arial" pitchFamily="34" charset="0"/>
              </a:rPr>
              <a:t>Aalto </a:t>
            </a:r>
            <a:r>
              <a:rPr lang="fr-BE" dirty="0" err="1" smtClean="0">
                <a:latin typeface="Arial" pitchFamily="34" charset="0"/>
              </a:rPr>
              <a:t>university</a:t>
            </a:r>
            <a:r>
              <a:rPr lang="fr-BE" baseline="0" dirty="0" smtClean="0">
                <a:latin typeface="Arial" pitchFamily="34" charset="0"/>
              </a:rPr>
              <a:t> </a:t>
            </a:r>
          </a:p>
          <a:p>
            <a:r>
              <a:rPr lang="fr-BE" baseline="0" dirty="0" smtClean="0">
                <a:latin typeface="Arial" pitchFamily="34" charset="0"/>
              </a:rPr>
              <a:t>Break the </a:t>
            </a:r>
            <a:r>
              <a:rPr lang="fr-BE" baseline="0" dirty="0" err="1" smtClean="0">
                <a:latin typeface="Arial" pitchFamily="34" charset="0"/>
              </a:rPr>
              <a:t>barriers</a:t>
            </a:r>
            <a:r>
              <a:rPr lang="fr-BE" baseline="0" dirty="0" smtClean="0">
                <a:latin typeface="Arial" pitchFamily="34" charset="0"/>
              </a:rPr>
              <a:t> , the silos </a:t>
            </a:r>
            <a:r>
              <a:rPr lang="fr-BE" baseline="0" dirty="0" err="1" smtClean="0">
                <a:latin typeface="Arial" pitchFamily="34" charset="0"/>
              </a:rPr>
              <a:t>across</a:t>
            </a:r>
            <a:r>
              <a:rPr lang="fr-BE" baseline="0" dirty="0" smtClean="0">
                <a:latin typeface="Arial" pitchFamily="34" charset="0"/>
              </a:rPr>
              <a:t> the disciplines </a:t>
            </a:r>
          </a:p>
          <a:p>
            <a:endParaRPr lang="fr-BE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smtClean="0"/>
              <a:t>Help change</a:t>
            </a:r>
            <a:r>
              <a:rPr lang="fr-BE" baseline="0" dirty="0" smtClean="0"/>
              <a:t> the narrative on Europe </a:t>
            </a:r>
            <a:r>
              <a:rPr lang="fr-BE" baseline="0" dirty="0" err="1" smtClean="0"/>
              <a:t>butalso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realise</a:t>
            </a:r>
            <a:r>
              <a:rPr lang="fr-BE" baseline="0" dirty="0" smtClean="0"/>
              <a:t> the cultural </a:t>
            </a:r>
            <a:r>
              <a:rPr lang="fr-BE" baseline="0" dirty="0" err="1" smtClean="0"/>
              <a:t>ressouces</a:t>
            </a:r>
            <a:r>
              <a:rPr lang="fr-BE" baseline="0" dirty="0" smtClean="0"/>
              <a:t> in Europe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Gretat</a:t>
            </a:r>
            <a:r>
              <a:rPr lang="fr-BE" baseline="0" dirty="0" smtClean="0"/>
              <a:t> designers , </a:t>
            </a:r>
            <a:r>
              <a:rPr lang="fr-BE" baseline="0" dirty="0" err="1" smtClean="0"/>
              <a:t>architects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musicians</a:t>
            </a:r>
            <a:r>
              <a:rPr lang="fr-BE" baseline="0" dirty="0" smtClean="0"/>
              <a:t>, orchestra, film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The </a:t>
            </a:r>
            <a:r>
              <a:rPr lang="fr-BE" dirty="0" err="1" smtClean="0"/>
              <a:t>old</a:t>
            </a:r>
            <a:r>
              <a:rPr lang="fr-BE" dirty="0" smtClean="0"/>
              <a:t> continent</a:t>
            </a:r>
            <a:r>
              <a:rPr lang="fr-BE" baseline="0" dirty="0" smtClean="0"/>
              <a:t>  - </a:t>
            </a:r>
            <a:r>
              <a:rPr lang="fr-BE" baseline="0" dirty="0" err="1" smtClean="0"/>
              <a:t>publicist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benetton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celebrate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diversity</a:t>
            </a:r>
            <a:r>
              <a:rPr lang="fr-BE" baseline="0" dirty="0" smtClean="0"/>
              <a:t> / </a:t>
            </a:r>
            <a:r>
              <a:rPr lang="fr-BE" baseline="0" dirty="0" err="1" smtClean="0"/>
              <a:t>child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pornography</a:t>
            </a:r>
            <a:r>
              <a:rPr lang="fr-BE" baseline="0" dirty="0" smtClean="0"/>
              <a:t> ! </a:t>
            </a:r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err="1" smtClean="0"/>
              <a:t>Addressed</a:t>
            </a:r>
            <a:r>
              <a:rPr lang="fr-BE" baseline="0" dirty="0" smtClean="0"/>
              <a:t> by international – </a:t>
            </a:r>
            <a:r>
              <a:rPr lang="fr-BE" baseline="0" dirty="0" err="1" smtClean="0"/>
              <a:t>europe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competitive</a:t>
            </a:r>
            <a:r>
              <a:rPr lang="fr-BE" baseline="0" dirty="0" smtClean="0"/>
              <a:t> / China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Addressed</a:t>
            </a:r>
            <a:r>
              <a:rPr lang="fr-BE" baseline="0" dirty="0" smtClean="0"/>
              <a:t> by local </a:t>
            </a:r>
            <a:r>
              <a:rPr lang="fr-BE" baseline="0" dirty="0" err="1" smtClean="0"/>
              <a:t>authorities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regions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cities</a:t>
            </a:r>
            <a:r>
              <a:rPr lang="fr-BE" baseline="0" dirty="0" smtClean="0"/>
              <a:t>    - </a:t>
            </a:r>
            <a:r>
              <a:rPr lang="fr-BE" baseline="0" dirty="0" err="1" smtClean="0"/>
              <a:t>opportunities</a:t>
            </a:r>
            <a:r>
              <a:rPr lang="fr-BE" baseline="0" dirty="0" smtClean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/>
              <a:t>Daniel </a:t>
            </a:r>
            <a:r>
              <a:rPr lang="fr-BE" dirty="0" err="1" smtClean="0"/>
              <a:t>Cerny</a:t>
            </a:r>
            <a:r>
              <a:rPr lang="fr-BE" dirty="0" smtClean="0"/>
              <a:t> – disruptive </a:t>
            </a:r>
            <a:r>
              <a:rPr lang="fr-BE" dirty="0" err="1" smtClean="0"/>
              <a:t>way</a:t>
            </a:r>
            <a:r>
              <a:rPr lang="fr-BE" dirty="0" smtClean="0"/>
              <a:t> of </a:t>
            </a:r>
            <a:r>
              <a:rPr lang="fr-BE" dirty="0" err="1" smtClean="0"/>
              <a:t>looking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Europe. </a:t>
            </a:r>
            <a:r>
              <a:rPr lang="fr-BE" dirty="0" err="1" smtClean="0"/>
              <a:t>Czech</a:t>
            </a:r>
            <a:r>
              <a:rPr lang="fr-BE" dirty="0" smtClean="0"/>
              <a:t> </a:t>
            </a:r>
            <a:r>
              <a:rPr lang="fr-BE" dirty="0" err="1" smtClean="0"/>
              <a:t>presidency</a:t>
            </a:r>
            <a:r>
              <a:rPr lang="fr-BE" dirty="0" smtClean="0"/>
              <a:t> 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CHINA</a:t>
            </a:r>
            <a:r>
              <a:rPr lang="fr-BE" baseline="0" dirty="0" smtClean="0"/>
              <a:t> IS TRANSFORMING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rapidly</a:t>
            </a:r>
            <a:r>
              <a:rPr lang="fr-BE" baseline="0" dirty="0" smtClean="0"/>
              <a:t> – all car </a:t>
            </a:r>
            <a:r>
              <a:rPr lang="fr-BE" baseline="0" dirty="0" err="1" smtClean="0"/>
              <a:t>economy</a:t>
            </a:r>
            <a:r>
              <a:rPr lang="fr-BE" baseline="0" dirty="0" smtClean="0"/>
              <a:t> </a:t>
            </a:r>
          </a:p>
          <a:p>
            <a:r>
              <a:rPr lang="fr-BE" baseline="0" dirty="0" smtClean="0"/>
              <a:t>It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embarked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transforming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a service </a:t>
            </a:r>
            <a:r>
              <a:rPr lang="fr-BE" baseline="0" dirty="0" err="1" smtClean="0"/>
              <a:t>economy</a:t>
            </a:r>
            <a:r>
              <a:rPr lang="fr-BE" baseline="0" dirty="0" smtClean="0"/>
              <a:t> – an </a:t>
            </a:r>
            <a:r>
              <a:rPr lang="fr-BE" baseline="0" dirty="0" err="1" smtClean="0"/>
              <a:t>economy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rely</a:t>
            </a:r>
            <a:r>
              <a:rPr lang="fr-BE" baseline="0" dirty="0" smtClean="0"/>
              <a:t> on innovation , </a:t>
            </a:r>
            <a:r>
              <a:rPr lang="fr-BE" baseline="0" dirty="0" err="1" smtClean="0"/>
              <a:t>creativity</a:t>
            </a:r>
            <a:r>
              <a:rPr lang="fr-BE" baseline="0" dirty="0" smtClean="0"/>
              <a:t> </a:t>
            </a:r>
          </a:p>
          <a:p>
            <a:r>
              <a:rPr lang="fr-BE" baseline="0" dirty="0" smtClean="0"/>
              <a:t>Culture and </a:t>
            </a:r>
            <a:r>
              <a:rPr lang="fr-BE" baseline="0" dirty="0" err="1" smtClean="0"/>
              <a:t>creative</a:t>
            </a:r>
            <a:r>
              <a:rPr lang="fr-BE" baseline="0" dirty="0" smtClean="0"/>
              <a:t> industries </a:t>
            </a:r>
            <a:r>
              <a:rPr lang="fr-BE" baseline="0" dirty="0" err="1" smtClean="0"/>
              <a:t>devpt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priority</a:t>
            </a:r>
            <a:r>
              <a:rPr lang="fr-BE" baseline="0" dirty="0" smtClean="0"/>
              <a:t>   - data are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collected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sector</a:t>
            </a:r>
            <a:r>
              <a:rPr lang="fr-BE" baseline="0" dirty="0" smtClean="0"/>
              <a:t>.  </a:t>
            </a:r>
          </a:p>
          <a:p>
            <a:r>
              <a:rPr lang="fr-BE" baseline="0" dirty="0" smtClean="0"/>
              <a:t>EUCTP – 25 million euro </a:t>
            </a:r>
            <a:r>
              <a:rPr lang="fr-BE" baseline="0" dirty="0" err="1" smtClean="0"/>
              <a:t>prog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opened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CCIs</a:t>
            </a:r>
            <a:r>
              <a:rPr lang="fr-BE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C7A2F-60FB-4AAC-8C16-5223751867D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CCI </a:t>
            </a:r>
            <a:r>
              <a:rPr lang="fr-BE" dirty="0" err="1" smtClean="0"/>
              <a:t>trade</a:t>
            </a:r>
            <a:r>
              <a:rPr lang="fr-BE" dirty="0" smtClean="0"/>
              <a:t> </a:t>
            </a:r>
            <a:r>
              <a:rPr lang="fr-BE" dirty="0" err="1" smtClean="0"/>
              <a:t>fairs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shenzhen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beijing</a:t>
            </a:r>
            <a:r>
              <a:rPr lang="fr-BE" baseline="0" dirty="0" smtClean="0"/>
              <a:t> </a:t>
            </a:r>
          </a:p>
          <a:p>
            <a:endParaRPr lang="fr-BE" baseline="0" dirty="0" smtClean="0"/>
          </a:p>
          <a:p>
            <a:r>
              <a:rPr lang="fr-BE" baseline="0" dirty="0" smtClean="0"/>
              <a:t>Beijing design </a:t>
            </a:r>
            <a:r>
              <a:rPr lang="fr-BE" baseline="0" dirty="0" err="1" smtClean="0"/>
              <a:t>week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EU </a:t>
            </a:r>
            <a:r>
              <a:rPr lang="fr-BE" dirty="0" err="1" smtClean="0"/>
              <a:t>Regional</a:t>
            </a:r>
            <a:r>
              <a:rPr lang="fr-BE" dirty="0" smtClean="0"/>
              <a:t> Policy – 330 </a:t>
            </a:r>
            <a:r>
              <a:rPr lang="fr-BE" dirty="0" err="1" smtClean="0"/>
              <a:t>bn</a:t>
            </a:r>
            <a:r>
              <a:rPr lang="fr-BE" dirty="0" smtClean="0"/>
              <a:t> new programme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2014 – 2020  -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initiatives </a:t>
            </a:r>
            <a:endParaRPr lang="fr-BE" dirty="0" smtClean="0"/>
          </a:p>
          <a:p>
            <a:endParaRPr lang="fr-B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ECIA – </a:t>
            </a:r>
            <a:r>
              <a:rPr lang="fr-BE" dirty="0" err="1" smtClean="0"/>
              <a:t>policy</a:t>
            </a:r>
            <a:r>
              <a:rPr lang="fr-BE" dirty="0" smtClean="0"/>
              <a:t> dialogue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 smtClean="0"/>
              <a:t>Typology</a:t>
            </a:r>
            <a:r>
              <a:rPr lang="fr-BE" dirty="0" smtClean="0"/>
              <a:t> of culture 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dirty="0" err="1" smtClean="0"/>
              <a:t>investment</a:t>
            </a:r>
            <a:r>
              <a:rPr lang="fr-BE" dirty="0" smtClean="0"/>
              <a:t> – EP </a:t>
            </a:r>
            <a:r>
              <a:rPr lang="fr-BE" dirty="0" err="1" smtClean="0"/>
              <a:t>study</a:t>
            </a:r>
            <a:r>
              <a:rPr lang="fr-BE" dirty="0" smtClean="0"/>
              <a:t> (influence future </a:t>
            </a:r>
            <a:r>
              <a:rPr lang="fr-BE" dirty="0" err="1" smtClean="0"/>
              <a:t>regional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</a:p>
          <a:p>
            <a:endParaRPr lang="fr-BE" dirty="0" smtClean="0"/>
          </a:p>
          <a:p>
            <a:r>
              <a:rPr lang="fr-BE" dirty="0" smtClean="0"/>
              <a:t>CREA-RE </a:t>
            </a:r>
            <a:r>
              <a:rPr lang="fr-BE" dirty="0" err="1" smtClean="0"/>
              <a:t>slide</a:t>
            </a:r>
            <a:r>
              <a:rPr lang="fr-BE" dirty="0" smtClean="0"/>
              <a:t> (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measure</a:t>
            </a:r>
            <a:r>
              <a:rPr lang="fr-BE" dirty="0" smtClean="0"/>
              <a:t> impact – </a:t>
            </a:r>
            <a:r>
              <a:rPr lang="fr-BE" dirty="0" err="1" smtClean="0"/>
              <a:t>tools</a:t>
            </a:r>
            <a:r>
              <a:rPr lang="fr-BE" dirty="0" smtClean="0"/>
              <a:t> )</a:t>
            </a:r>
          </a:p>
          <a:p>
            <a:r>
              <a:rPr lang="fr-BE" dirty="0" smtClean="0"/>
              <a:t>Mons – culture </a:t>
            </a:r>
            <a:r>
              <a:rPr lang="fr-BE" dirty="0" err="1" smtClean="0"/>
              <a:t>investment</a:t>
            </a:r>
            <a:r>
              <a:rPr lang="fr-BE" dirty="0" smtClean="0"/>
              <a:t> for the local </a:t>
            </a:r>
            <a:r>
              <a:rPr lang="fr-BE" dirty="0" err="1" smtClean="0"/>
              <a:t>economy</a:t>
            </a:r>
            <a:r>
              <a:rPr lang="fr-BE" dirty="0" smtClean="0"/>
              <a:t> and jobs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New</a:t>
            </a:r>
            <a:r>
              <a:rPr lang="fr-BE" baseline="0" dirty="0" smtClean="0"/>
              <a:t> narrative to </a:t>
            </a:r>
            <a:r>
              <a:rPr lang="fr-BE" baseline="0" dirty="0" err="1" smtClean="0"/>
              <a:t>justify</a:t>
            </a:r>
            <a:r>
              <a:rPr lang="fr-BE" baseline="0" dirty="0" smtClean="0"/>
              <a:t> cultural budget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EU </a:t>
            </a:r>
            <a:r>
              <a:rPr lang="fr-BE" baseline="0" dirty="0" err="1" smtClean="0"/>
              <a:t>level</a:t>
            </a:r>
            <a:r>
              <a:rPr lang="fr-BE" baseline="0" dirty="0" smtClean="0"/>
              <a:t> </a:t>
            </a:r>
          </a:p>
          <a:p>
            <a:r>
              <a:rPr lang="fr-BE" baseline="0" dirty="0" err="1" smtClean="0"/>
              <a:t>Significant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increase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proposal</a:t>
            </a:r>
            <a:r>
              <a:rPr lang="fr-BE" baseline="0" dirty="0" smtClean="0"/>
              <a:t> …. </a:t>
            </a:r>
            <a:r>
              <a:rPr lang="fr-BE" baseline="0" dirty="0" err="1" smtClean="0"/>
              <a:t>Criticised</a:t>
            </a:r>
            <a:r>
              <a:rPr lang="fr-BE" baseline="0" dirty="0" smtClean="0"/>
              <a:t> by cultural lobby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emphasises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economic</a:t>
            </a:r>
            <a:r>
              <a:rPr lang="fr-BE" baseline="0" dirty="0" smtClean="0"/>
              <a:t> dimension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disinguish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baseline="0" dirty="0" smtClean="0"/>
              <a:t> types of culture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investment</a:t>
            </a:r>
            <a:r>
              <a:rPr lang="fr-BE" baseline="0" dirty="0" smtClean="0"/>
              <a:t> </a:t>
            </a:r>
          </a:p>
          <a:p>
            <a:pPr>
              <a:buFontTx/>
              <a:buChar char="-"/>
            </a:pPr>
            <a:r>
              <a:rPr lang="fr-BE" baseline="0" dirty="0" smtClean="0"/>
              <a:t>Evolution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a cultural 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devoted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maintain</a:t>
            </a:r>
            <a:r>
              <a:rPr lang="fr-BE" baseline="0" dirty="0" smtClean="0"/>
              <a:t> cultural </a:t>
            </a:r>
            <a:r>
              <a:rPr lang="fr-BE" baseline="0" dirty="0" err="1" smtClean="0"/>
              <a:t>flagships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heritage</a:t>
            </a:r>
            <a:r>
              <a:rPr lang="fr-BE" baseline="0" dirty="0" smtClean="0"/>
              <a:t> (management of </a:t>
            </a:r>
            <a:r>
              <a:rPr lang="fr-BE" baseline="0" dirty="0" err="1" smtClean="0"/>
              <a:t>nationalist</a:t>
            </a:r>
            <a:r>
              <a:rPr lang="fr-BE" baseline="0" dirty="0" smtClean="0"/>
              <a:t> feelings) , support to local cultural </a:t>
            </a:r>
            <a:r>
              <a:rPr lang="fr-BE" baseline="0" dirty="0" err="1" smtClean="0"/>
              <a:t>industry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investment</a:t>
            </a:r>
            <a:r>
              <a:rPr lang="fr-BE" baseline="0" dirty="0" smtClean="0"/>
              <a:t> 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broader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meaning</a:t>
            </a:r>
            <a:r>
              <a:rPr lang="fr-BE" baseline="0" dirty="0" smtClean="0"/>
              <a:t> </a:t>
            </a:r>
          </a:p>
          <a:p>
            <a:pPr>
              <a:buFontTx/>
              <a:buChar char="-"/>
            </a:pPr>
            <a:r>
              <a:rPr lang="fr-BE" baseline="0" dirty="0" smtClean="0"/>
              <a:t>- </a:t>
            </a:r>
            <a:r>
              <a:rPr lang="fr-BE" baseline="0" dirty="0" err="1" smtClean="0"/>
              <a:t>education</a:t>
            </a:r>
            <a:r>
              <a:rPr lang="fr-BE" baseline="0" dirty="0" smtClean="0"/>
              <a:t> </a:t>
            </a:r>
          </a:p>
          <a:p>
            <a:pPr>
              <a:buFontTx/>
              <a:buChar char="-"/>
            </a:pPr>
            <a:r>
              <a:rPr lang="fr-BE" baseline="0" dirty="0" smtClean="0"/>
              <a:t>- innovation </a:t>
            </a:r>
          </a:p>
          <a:p>
            <a:pPr>
              <a:buFontTx/>
              <a:buChar char="-"/>
            </a:pPr>
            <a:r>
              <a:rPr lang="fr-BE" baseline="0" dirty="0" smtClean="0"/>
              <a:t>- new </a:t>
            </a:r>
            <a:r>
              <a:rPr lang="fr-BE" baseline="0" dirty="0" err="1" smtClean="0"/>
              <a:t>products</a:t>
            </a:r>
            <a:r>
              <a:rPr lang="fr-BE" baseline="0" dirty="0" smtClean="0"/>
              <a:t> and services </a:t>
            </a:r>
          </a:p>
          <a:p>
            <a:pPr>
              <a:buFontTx/>
              <a:buChar char="-"/>
            </a:pPr>
            <a:r>
              <a:rPr lang="fr-BE" baseline="0" dirty="0" smtClean="0"/>
              <a:t>- </a:t>
            </a:r>
            <a:r>
              <a:rPr lang="fr-BE" baseline="0" dirty="0" err="1" smtClean="0"/>
              <a:t>entrepreneurship</a:t>
            </a:r>
            <a:r>
              <a:rPr lang="fr-BE" baseline="0" dirty="0" smtClean="0"/>
              <a:t> </a:t>
            </a:r>
          </a:p>
          <a:p>
            <a:pPr>
              <a:buFontTx/>
              <a:buChar char="-"/>
            </a:pPr>
            <a:r>
              <a:rPr lang="fr-BE" baseline="0" dirty="0" smtClean="0"/>
              <a:t>- social </a:t>
            </a:r>
            <a:r>
              <a:rPr lang="fr-BE" baseline="0" dirty="0" err="1" smtClean="0"/>
              <a:t>cohesion</a:t>
            </a:r>
            <a:r>
              <a:rPr lang="fr-BE" baseline="0" dirty="0" smtClean="0"/>
              <a:t> </a:t>
            </a:r>
          </a:p>
          <a:p>
            <a:pPr>
              <a:buFontTx/>
              <a:buChar char="-"/>
            </a:pPr>
            <a:endParaRPr lang="fr-BE" baseline="0" dirty="0" smtClean="0"/>
          </a:p>
          <a:p>
            <a:pPr>
              <a:buFontTx/>
              <a:buChar char="-"/>
            </a:pPr>
            <a:r>
              <a:rPr lang="fr-BE" baseline="0" dirty="0" err="1" smtClean="0"/>
              <a:t>Remarkable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artistic</a:t>
            </a:r>
            <a:r>
              <a:rPr lang="fr-BE" baseline="0" dirty="0" smtClean="0"/>
              <a:t> intervention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heart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-  </a:t>
            </a:r>
            <a:r>
              <a:rPr lang="fr-BE" baseline="0" dirty="0" err="1" smtClean="0"/>
              <a:t>either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establish</a:t>
            </a:r>
            <a:r>
              <a:rPr lang="fr-BE" baseline="0" dirty="0" smtClean="0"/>
              <a:t> a new </a:t>
            </a:r>
            <a:r>
              <a:rPr lang="fr-BE" baseline="0" dirty="0" err="1" smtClean="0"/>
              <a:t>climate</a:t>
            </a:r>
            <a:r>
              <a:rPr lang="fr-BE" baseline="0" dirty="0" smtClean="0"/>
              <a:t>  (</a:t>
            </a:r>
            <a:r>
              <a:rPr lang="fr-BE" baseline="0" dirty="0" err="1" smtClean="0"/>
              <a:t>desindustrrialisation</a:t>
            </a:r>
            <a:r>
              <a:rPr lang="fr-BE" baseline="0" dirty="0" smtClean="0"/>
              <a:t>) , to manage the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 (cultural management team – </a:t>
            </a:r>
            <a:r>
              <a:rPr lang="fr-BE" baseline="0" dirty="0" err="1" smtClean="0"/>
              <a:t>Tartu</a:t>
            </a:r>
            <a:r>
              <a:rPr lang="fr-BE" baseline="0" dirty="0" smtClean="0"/>
              <a:t> , to </a:t>
            </a:r>
            <a:r>
              <a:rPr lang="fr-BE" baseline="0" dirty="0" err="1" smtClean="0"/>
              <a:t>conquer</a:t>
            </a:r>
            <a:r>
              <a:rPr lang="fr-BE" baseline="0" dirty="0" smtClean="0"/>
              <a:t> a derelict or </a:t>
            </a:r>
            <a:r>
              <a:rPr lang="fr-BE" baseline="0" dirty="0" err="1" smtClean="0"/>
              <a:t>abandonned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territory</a:t>
            </a:r>
            <a:r>
              <a:rPr lang="fr-BE" baseline="0" dirty="0" smtClean="0"/>
              <a:t>  ( Arnhem, Nantes) , to </a:t>
            </a:r>
            <a:r>
              <a:rPr lang="fr-BE" baseline="0" dirty="0" err="1" smtClean="0"/>
              <a:t>empower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young</a:t>
            </a:r>
            <a:r>
              <a:rPr lang="fr-BE" baseline="0" dirty="0" smtClean="0"/>
              <a:t> talents …. </a:t>
            </a:r>
          </a:p>
          <a:p>
            <a:pPr>
              <a:buFontTx/>
              <a:buChar char="-"/>
            </a:pPr>
            <a:endParaRPr lang="fr-BE" baseline="0" dirty="0" smtClean="0"/>
          </a:p>
          <a:p>
            <a:pPr>
              <a:buFontTx/>
              <a:buChar char="-"/>
            </a:pPr>
            <a:r>
              <a:rPr lang="fr-BE" baseline="0" dirty="0" smtClean="0"/>
              <a:t>The </a:t>
            </a:r>
            <a:r>
              <a:rPr lang="fr-BE" baseline="0" dirty="0" err="1" smtClean="0"/>
              <a:t>ultimate</a:t>
            </a:r>
            <a:r>
              <a:rPr lang="fr-BE" baseline="0" dirty="0" smtClean="0"/>
              <a:t> goal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economic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social  (a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place to live)</a:t>
            </a:r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aseline="0" dirty="0" smtClean="0">
                <a:latin typeface="Arial" pitchFamily="34" charset="0"/>
              </a:rPr>
              <a:t>This </a:t>
            </a:r>
            <a:r>
              <a:rPr lang="fr-FR" baseline="0" dirty="0" err="1" smtClean="0">
                <a:latin typeface="Arial" pitchFamily="34" charset="0"/>
              </a:rPr>
              <a:t>is</a:t>
            </a:r>
            <a:r>
              <a:rPr lang="fr-FR" baseline="0" dirty="0" smtClean="0">
                <a:latin typeface="Arial" pitchFamily="34" charset="0"/>
              </a:rPr>
              <a:t> the range of </a:t>
            </a:r>
            <a:r>
              <a:rPr lang="fr-FR" baseline="0" dirty="0" err="1" smtClean="0">
                <a:latin typeface="Arial" pitchFamily="34" charset="0"/>
              </a:rPr>
              <a:t>our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activities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since</a:t>
            </a:r>
            <a:r>
              <a:rPr lang="fr-FR" baseline="0" dirty="0" smtClean="0">
                <a:latin typeface="Arial" pitchFamily="34" charset="0"/>
              </a:rPr>
              <a:t> 1999 </a:t>
            </a:r>
            <a:r>
              <a:rPr lang="fr-FR" baseline="0" dirty="0" err="1" smtClean="0">
                <a:latin typeface="Arial" pitchFamily="34" charset="0"/>
              </a:rPr>
              <a:t>we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advise</a:t>
            </a:r>
            <a:r>
              <a:rPr lang="fr-FR" baseline="0" dirty="0" smtClean="0">
                <a:latin typeface="Arial" pitchFamily="34" charset="0"/>
              </a:rPr>
              <a:t> on CCI </a:t>
            </a:r>
            <a:r>
              <a:rPr lang="fr-FR" baseline="0" dirty="0" err="1" smtClean="0">
                <a:latin typeface="Arial" pitchFamily="34" charset="0"/>
              </a:rPr>
              <a:t>policies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at</a:t>
            </a:r>
            <a:r>
              <a:rPr lang="fr-FR" baseline="0" dirty="0" smtClean="0">
                <a:latin typeface="Arial" pitchFamily="34" charset="0"/>
              </a:rPr>
              <a:t> all </a:t>
            </a:r>
            <a:r>
              <a:rPr lang="fr-FR" baseline="0" dirty="0" err="1" smtClean="0">
                <a:latin typeface="Arial" pitchFamily="34" charset="0"/>
              </a:rPr>
              <a:t>level</a:t>
            </a:r>
            <a:r>
              <a:rPr lang="fr-FR" baseline="0" dirty="0" smtClean="0">
                <a:latin typeface="Arial" pitchFamily="34" charset="0"/>
              </a:rPr>
              <a:t> of </a:t>
            </a:r>
            <a:r>
              <a:rPr lang="fr-FR" baseline="0" dirty="0" err="1" smtClean="0">
                <a:latin typeface="Arial" pitchFamily="34" charset="0"/>
              </a:rPr>
              <a:t>governance</a:t>
            </a:r>
            <a:r>
              <a:rPr lang="fr-FR" baseline="0" dirty="0" smtClean="0">
                <a:latin typeface="Arial" pitchFamily="34" charset="0"/>
              </a:rPr>
              <a:t>.</a:t>
            </a:r>
          </a:p>
          <a:p>
            <a:r>
              <a:rPr lang="fr-FR" baseline="0" dirty="0" smtClean="0">
                <a:latin typeface="Arial" pitchFamily="34" charset="0"/>
              </a:rPr>
              <a:t>As a </a:t>
            </a:r>
            <a:r>
              <a:rPr lang="fr-FR" baseline="0" dirty="0" err="1" smtClean="0">
                <a:latin typeface="Arial" pitchFamily="34" charset="0"/>
              </a:rPr>
              <a:t>research</a:t>
            </a:r>
            <a:r>
              <a:rPr lang="fr-FR" baseline="0" dirty="0" smtClean="0">
                <a:latin typeface="Arial" pitchFamily="34" charset="0"/>
              </a:rPr>
              <a:t> center, as a </a:t>
            </a:r>
            <a:r>
              <a:rPr lang="fr-FR" baseline="0" dirty="0" err="1" smtClean="0">
                <a:latin typeface="Arial" pitchFamily="34" charset="0"/>
              </a:rPr>
              <a:t>strategci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consultancy</a:t>
            </a:r>
            <a:r>
              <a:rPr lang="fr-FR" baseline="0" dirty="0" smtClean="0">
                <a:latin typeface="Arial" pitchFamily="34" charset="0"/>
              </a:rPr>
              <a:t>, as a hub to set </a:t>
            </a:r>
            <a:r>
              <a:rPr lang="fr-FR" baseline="0" dirty="0" err="1" smtClean="0">
                <a:latin typeface="Arial" pitchFamily="34" charset="0"/>
              </a:rPr>
              <a:t>projects</a:t>
            </a:r>
            <a:r>
              <a:rPr lang="fr-FR" baseline="0" dirty="0" smtClean="0">
                <a:latin typeface="Arial" pitchFamily="34" charset="0"/>
              </a:rPr>
              <a:t> -   militant for culture and </a:t>
            </a:r>
            <a:r>
              <a:rPr lang="fr-FR" baseline="0" dirty="0" err="1" smtClean="0">
                <a:latin typeface="Arial" pitchFamily="34" charset="0"/>
              </a:rPr>
              <a:t>CCIs</a:t>
            </a:r>
            <a:endParaRPr lang="fr-FR" baseline="0" dirty="0" smtClean="0">
              <a:latin typeface="Arial" pitchFamily="34" charset="0"/>
            </a:endParaRPr>
          </a:p>
          <a:p>
            <a:r>
              <a:rPr lang="fr-FR" baseline="0" dirty="0" smtClean="0">
                <a:latin typeface="Arial" pitchFamily="34" charset="0"/>
              </a:rPr>
              <a:t>Multinational and </a:t>
            </a:r>
            <a:r>
              <a:rPr lang="fr-FR" baseline="0" dirty="0" err="1" smtClean="0">
                <a:latin typeface="Arial" pitchFamily="34" charset="0"/>
              </a:rPr>
              <a:t>multilingual</a:t>
            </a:r>
            <a:r>
              <a:rPr lang="fr-FR" baseline="0" dirty="0" smtClean="0">
                <a:latin typeface="Arial" pitchFamily="34" charset="0"/>
              </a:rPr>
              <a:t> team  -in house or in </a:t>
            </a:r>
            <a:r>
              <a:rPr lang="fr-FR" baseline="0" dirty="0" err="1" smtClean="0">
                <a:latin typeface="Arial" pitchFamily="34" charset="0"/>
              </a:rPr>
              <a:t>partnership</a:t>
            </a:r>
            <a:endParaRPr lang="fr-FR" baseline="0" dirty="0" smtClean="0">
              <a:latin typeface="Arial" pitchFamily="34" charset="0"/>
            </a:endParaRPr>
          </a:p>
          <a:p>
            <a:r>
              <a:rPr lang="fr-FR" baseline="0" dirty="0" err="1" smtClean="0">
                <a:latin typeface="Arial" pitchFamily="34" charset="0"/>
              </a:rPr>
              <a:t>Specialised</a:t>
            </a:r>
            <a:r>
              <a:rPr lang="fr-FR" baseline="0" dirty="0" smtClean="0">
                <a:latin typeface="Arial" pitchFamily="34" charset="0"/>
              </a:rPr>
              <a:t> in IP, culture </a:t>
            </a:r>
            <a:r>
              <a:rPr lang="fr-FR" baseline="0" dirty="0" err="1" smtClean="0">
                <a:latin typeface="Arial" pitchFamily="34" charset="0"/>
              </a:rPr>
              <a:t>policy</a:t>
            </a:r>
            <a:r>
              <a:rPr lang="fr-FR" baseline="0" dirty="0" smtClean="0">
                <a:latin typeface="Arial" pitchFamily="34" charset="0"/>
              </a:rPr>
              <a:t> and sport .</a:t>
            </a:r>
          </a:p>
          <a:p>
            <a:r>
              <a:rPr lang="fr-FR" baseline="0" dirty="0" err="1" smtClean="0">
                <a:latin typeface="Arial" pitchFamily="34" charset="0"/>
              </a:rPr>
              <a:t>Very</a:t>
            </a:r>
            <a:r>
              <a:rPr lang="fr-FR" baseline="0" dirty="0" smtClean="0">
                <a:latin typeface="Arial" pitchFamily="34" charset="0"/>
              </a:rPr>
              <a:t> pro Europe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a </a:t>
            </a:r>
            <a:r>
              <a:rPr lang="fr-BE" dirty="0" err="1" smtClean="0"/>
              <a:t>sector</a:t>
            </a:r>
            <a:r>
              <a:rPr lang="fr-BE" dirty="0" smtClean="0"/>
              <a:t> ( excuse for </a:t>
            </a:r>
            <a:r>
              <a:rPr lang="fr-BE" dirty="0" err="1" smtClean="0"/>
              <a:t>excluding</a:t>
            </a:r>
            <a:r>
              <a:rPr lang="fr-BE" dirty="0" smtClean="0"/>
              <a:t> culture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priorities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particular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regional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</a:t>
            </a:r>
            <a:r>
              <a:rPr lang="fr-BE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CREA RE – URBACT 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smtClean="0"/>
              <a:t>Help </a:t>
            </a:r>
            <a:r>
              <a:rPr lang="fr-BE" dirty="0" err="1" smtClean="0"/>
              <a:t>measuring</a:t>
            </a:r>
            <a:r>
              <a:rPr lang="fr-BE" baseline="0" dirty="0" smtClean="0"/>
              <a:t> impact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Provide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tools</a:t>
            </a:r>
            <a:r>
              <a:rPr lang="fr-BE" baseline="0" dirty="0" smtClean="0"/>
              <a:t> </a:t>
            </a:r>
          </a:p>
          <a:p>
            <a:endParaRPr lang="fr-BE" baseline="0" dirty="0" smtClean="0"/>
          </a:p>
          <a:p>
            <a:r>
              <a:rPr lang="fr-BE" baseline="0" dirty="0" smtClean="0"/>
              <a:t>Evidence </a:t>
            </a:r>
            <a:r>
              <a:rPr lang="fr-BE" baseline="0" dirty="0" err="1" smtClean="0"/>
              <a:t>based</a:t>
            </a:r>
            <a:r>
              <a:rPr lang="fr-BE" baseline="0" dirty="0" smtClean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Ep</a:t>
            </a:r>
            <a:r>
              <a:rPr lang="fr-BE" dirty="0" smtClean="0"/>
              <a:t> </a:t>
            </a:r>
            <a:r>
              <a:rPr lang="fr-BE" dirty="0" err="1" smtClean="0"/>
              <a:t>study</a:t>
            </a:r>
            <a:r>
              <a:rPr lang="fr-BE" dirty="0" smtClean="0"/>
              <a:t> – narrative on cultural </a:t>
            </a:r>
            <a:r>
              <a:rPr lang="fr-BE" dirty="0" err="1" smtClean="0"/>
              <a:t>investment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regional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1987 end of the </a:t>
            </a:r>
            <a:r>
              <a:rPr lang="fr-BE" dirty="0" err="1" smtClean="0"/>
              <a:t>shipyard</a:t>
            </a:r>
            <a:r>
              <a:rPr lang="fr-BE" baseline="0" dirty="0" smtClean="0"/>
              <a:t> / </a:t>
            </a:r>
            <a:r>
              <a:rPr lang="fr-BE" baseline="0" dirty="0" err="1" smtClean="0"/>
              <a:t>industrial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town</a:t>
            </a:r>
            <a:r>
              <a:rPr lang="fr-BE" baseline="0" dirty="0" smtClean="0"/>
              <a:t> (18 % of the </a:t>
            </a:r>
            <a:r>
              <a:rPr lang="fr-BE" baseline="0" dirty="0" err="1" smtClean="0"/>
              <a:t>activity</a:t>
            </a:r>
            <a:r>
              <a:rPr lang="fr-BE" baseline="0" dirty="0" smtClean="0"/>
              <a:t>) </a:t>
            </a:r>
          </a:p>
          <a:p>
            <a:r>
              <a:rPr lang="fr-BE" baseline="0" dirty="0" err="1" smtClean="0"/>
              <a:t>Development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lead</a:t>
            </a:r>
            <a:r>
              <a:rPr lang="fr-BE" baseline="0" dirty="0" smtClean="0"/>
              <a:t> by culture / </a:t>
            </a:r>
            <a:r>
              <a:rPr lang="fr-BE" baseline="0" dirty="0" err="1" smtClean="0"/>
              <a:t>artists</a:t>
            </a:r>
            <a:r>
              <a:rPr lang="fr-BE" baseline="0" dirty="0" smtClean="0"/>
              <a:t>/ </a:t>
            </a:r>
            <a:r>
              <a:rPr lang="fr-BE" baseline="0" dirty="0" err="1" smtClean="0"/>
              <a:t>Contemporary</a:t>
            </a:r>
            <a:r>
              <a:rPr lang="fr-BE" baseline="0" dirty="0" smtClean="0"/>
              <a:t> art for people to </a:t>
            </a:r>
            <a:r>
              <a:rPr lang="fr-BE" baseline="0" dirty="0" err="1" smtClean="0"/>
              <a:t>reappropiate</a:t>
            </a:r>
            <a:r>
              <a:rPr lang="fr-BE" baseline="0" dirty="0" smtClean="0"/>
              <a:t> the zone (festivals)  - to </a:t>
            </a:r>
            <a:r>
              <a:rPr lang="fr-BE" baseline="0" dirty="0" err="1" smtClean="0"/>
              <a:t>learn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keep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looking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 - change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perception </a:t>
            </a:r>
          </a:p>
          <a:p>
            <a:r>
              <a:rPr lang="fr-BE" baseline="0" dirty="0" err="1" smtClean="0"/>
              <a:t>Architects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urbanist</a:t>
            </a:r>
            <a:endParaRPr lang="fr-BE" baseline="0" dirty="0" smtClean="0"/>
          </a:p>
          <a:p>
            <a:r>
              <a:rPr lang="fr-BE" baseline="0" dirty="0" smtClean="0"/>
              <a:t>Zone of </a:t>
            </a:r>
            <a:r>
              <a:rPr lang="fr-BE" baseline="0" dirty="0" err="1" smtClean="0"/>
              <a:t>economic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activity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mixing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education</a:t>
            </a:r>
            <a:r>
              <a:rPr lang="fr-BE" baseline="0" dirty="0" smtClean="0"/>
              <a:t> and CCIS ( </a:t>
            </a:r>
            <a:r>
              <a:rPr lang="fr-BE" baseline="0" dirty="0" err="1" smtClean="0"/>
              <a:t>involved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spill</a:t>
            </a:r>
            <a:r>
              <a:rPr lang="fr-BE" baseline="0" dirty="0" smtClean="0"/>
              <a:t> over in ECIA )</a:t>
            </a:r>
          </a:p>
          <a:p>
            <a:r>
              <a:rPr lang="fr-BE" baseline="0" dirty="0" err="1" smtClean="0"/>
              <a:t>Elephant</a:t>
            </a:r>
            <a:r>
              <a:rPr lang="fr-BE" baseline="0" dirty="0" smtClean="0"/>
              <a:t> – la machine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Icône  (image) -   a City of destination  (</a:t>
            </a:r>
            <a:r>
              <a:rPr lang="fr-BE" baseline="0" dirty="0" err="1" smtClean="0"/>
              <a:t>tourism</a:t>
            </a:r>
            <a:r>
              <a:rPr lang="fr-BE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smtClean="0"/>
              <a:t>Evaluation of the impact of a 80 million euro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fr-BE" baseline="0" dirty="0" smtClean="0"/>
              <a:t> for the city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64CEE-A1B8-4B80-9C36-493748DF130F}" type="slidenum">
              <a:rPr lang="fr-FR"/>
              <a:pPr/>
              <a:t>27</a:t>
            </a:fld>
            <a:endParaRPr lang="fr-FR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Findings</a:t>
            </a:r>
            <a:r>
              <a:rPr lang="fr-FR" dirty="0" smtClean="0"/>
              <a:t> are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</a:p>
          <a:p>
            <a:r>
              <a:rPr lang="fr-FR" dirty="0" smtClean="0"/>
              <a:t>Policy aspects ?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Specifics</a:t>
            </a:r>
            <a:r>
              <a:rPr lang="fr-FR" dirty="0" smtClean="0"/>
              <a:t> non </a:t>
            </a:r>
            <a:r>
              <a:rPr lang="fr-FR" dirty="0" err="1" smtClean="0"/>
              <a:t>specifics</a:t>
            </a:r>
            <a:r>
              <a:rPr lang="fr-FR" dirty="0" smtClean="0"/>
              <a:t> ? </a:t>
            </a:r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>
                <a:latin typeface="Arial" pitchFamily="34" charset="0"/>
              </a:rPr>
              <a:t>The </a:t>
            </a:r>
            <a:r>
              <a:rPr lang="fr-BE" dirty="0" err="1" smtClean="0">
                <a:latin typeface="Arial" pitchFamily="34" charset="0"/>
              </a:rPr>
              <a:t>study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considers</a:t>
            </a:r>
            <a:r>
              <a:rPr lang="fr-BE" dirty="0" smtClean="0">
                <a:latin typeface="Arial" pitchFamily="34" charset="0"/>
              </a:rPr>
              <a:t> the EU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policy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it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cannot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develop</a:t>
            </a:r>
            <a:r>
              <a:rPr lang="fr-BE" dirty="0" smtClean="0">
                <a:latin typeface="Arial" pitchFamily="34" charset="0"/>
              </a:rPr>
              <a:t> an innovation </a:t>
            </a:r>
            <a:r>
              <a:rPr lang="fr-BE" dirty="0" err="1" smtClean="0">
                <a:latin typeface="Arial" pitchFamily="34" charset="0"/>
              </a:rPr>
              <a:t>strategy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without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reflecting</a:t>
            </a:r>
            <a:r>
              <a:rPr lang="fr-BE" dirty="0" smtClean="0">
                <a:latin typeface="Arial" pitchFamily="34" charset="0"/>
              </a:rPr>
              <a:t> on culture </a:t>
            </a:r>
            <a:r>
              <a:rPr lang="fr-BE" dirty="0" err="1" smtClean="0">
                <a:latin typeface="Arial" pitchFamily="34" charset="0"/>
              </a:rPr>
              <a:t>based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.</a:t>
            </a:r>
          </a:p>
          <a:p>
            <a:r>
              <a:rPr lang="fr-BE" dirty="0" smtClean="0">
                <a:latin typeface="Arial" pitchFamily="34" charset="0"/>
              </a:rPr>
              <a:t>Focus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on R&amp;D and </a:t>
            </a:r>
            <a:r>
              <a:rPr lang="fr-BE" dirty="0" err="1" smtClean="0">
                <a:latin typeface="Arial" pitchFamily="34" charset="0"/>
              </a:rPr>
              <a:t>technology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Lisbon</a:t>
            </a:r>
            <a:r>
              <a:rPr lang="fr-BE" dirty="0" smtClean="0">
                <a:latin typeface="Arial" pitchFamily="34" charset="0"/>
              </a:rPr>
              <a:t> – 3% of GDP – in </a:t>
            </a:r>
            <a:r>
              <a:rPr lang="fr-BE" dirty="0" err="1" smtClean="0">
                <a:latin typeface="Arial" pitchFamily="34" charset="0"/>
              </a:rPr>
              <a:t>general</a:t>
            </a:r>
            <a:r>
              <a:rPr lang="fr-BE" dirty="0" smtClean="0">
                <a:latin typeface="Arial" pitchFamily="34" charset="0"/>
              </a:rPr>
              <a:t> non </a:t>
            </a:r>
            <a:r>
              <a:rPr lang="fr-BE" dirty="0" err="1" smtClean="0">
                <a:latin typeface="Arial" pitchFamily="34" charset="0"/>
              </a:rPr>
              <a:t>technology</a:t>
            </a:r>
            <a:r>
              <a:rPr lang="fr-BE" dirty="0" smtClean="0">
                <a:latin typeface="Arial" pitchFamily="34" charset="0"/>
              </a:rPr>
              <a:t> innovation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not </a:t>
            </a:r>
            <a:r>
              <a:rPr lang="fr-BE" dirty="0" err="1" smtClean="0">
                <a:latin typeface="Arial" pitchFamily="34" charset="0"/>
              </a:rPr>
              <a:t>looked</a:t>
            </a:r>
            <a:r>
              <a:rPr lang="fr-BE" dirty="0" smtClean="0">
                <a:latin typeface="Arial" pitchFamily="34" charset="0"/>
              </a:rPr>
              <a:t> at.</a:t>
            </a:r>
          </a:p>
          <a:p>
            <a:endParaRPr lang="fr-BE" dirty="0" smtClean="0">
              <a:latin typeface="Arial" pitchFamily="34" charset="0"/>
            </a:endParaRPr>
          </a:p>
          <a:p>
            <a:r>
              <a:rPr lang="fr-BE" dirty="0" err="1" smtClean="0">
                <a:latin typeface="Arial" pitchFamily="34" charset="0"/>
              </a:rPr>
              <a:t>Creative</a:t>
            </a:r>
            <a:r>
              <a:rPr lang="fr-BE" dirty="0" smtClean="0">
                <a:latin typeface="Arial" pitchFamily="34" charset="0"/>
              </a:rPr>
              <a:t> Europe</a:t>
            </a:r>
            <a:r>
              <a:rPr lang="fr-BE" baseline="0" dirty="0" smtClean="0">
                <a:latin typeface="Arial" pitchFamily="34" charset="0"/>
              </a:rPr>
              <a:t> – more </a:t>
            </a:r>
            <a:r>
              <a:rPr lang="fr-BE" baseline="0" dirty="0" err="1" smtClean="0">
                <a:latin typeface="Arial" pitchFamily="34" charset="0"/>
              </a:rPr>
              <a:t>focused</a:t>
            </a:r>
            <a:r>
              <a:rPr lang="fr-BE" baseline="0" dirty="0" smtClean="0">
                <a:latin typeface="Arial" pitchFamily="34" charset="0"/>
              </a:rPr>
              <a:t> </a:t>
            </a: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>
                <a:latin typeface="Arial" pitchFamily="34" charset="0"/>
              </a:rPr>
              <a:t>Policy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really</a:t>
            </a:r>
            <a:r>
              <a:rPr lang="fr-BE" dirty="0" smtClean="0">
                <a:latin typeface="Arial" pitchFamily="34" charset="0"/>
              </a:rPr>
              <a:t> important as the social </a:t>
            </a:r>
            <a:r>
              <a:rPr lang="fr-BE" dirty="0" err="1" smtClean="0">
                <a:latin typeface="Arial" pitchFamily="34" charset="0"/>
              </a:rPr>
              <a:t>context</a:t>
            </a:r>
            <a:r>
              <a:rPr lang="fr-BE" dirty="0" smtClean="0">
                <a:latin typeface="Arial" pitchFamily="34" charset="0"/>
              </a:rPr>
              <a:t> influence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we</a:t>
            </a:r>
            <a:r>
              <a:rPr lang="fr-BE" dirty="0" smtClean="0">
                <a:latin typeface="Arial" pitchFamily="34" charset="0"/>
              </a:rPr>
              <a:t> value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– do </a:t>
            </a:r>
            <a:r>
              <a:rPr lang="fr-BE" dirty="0" err="1" smtClean="0">
                <a:latin typeface="Arial" pitchFamily="34" charset="0"/>
              </a:rPr>
              <a:t>we</a:t>
            </a:r>
            <a:r>
              <a:rPr lang="fr-BE" dirty="0" smtClean="0">
                <a:latin typeface="Arial" pitchFamily="34" charset="0"/>
              </a:rPr>
              <a:t> value culture and art as </a:t>
            </a:r>
            <a:r>
              <a:rPr lang="fr-BE" dirty="0" err="1" smtClean="0">
                <a:latin typeface="Arial" pitchFamily="34" charset="0"/>
              </a:rPr>
              <a:t>tool</a:t>
            </a:r>
            <a:r>
              <a:rPr lang="fr-BE" dirty="0" smtClean="0">
                <a:latin typeface="Arial" pitchFamily="34" charset="0"/>
              </a:rPr>
              <a:t> for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? </a:t>
            </a:r>
          </a:p>
          <a:p>
            <a:r>
              <a:rPr lang="fr-BE" dirty="0" err="1" smtClean="0">
                <a:latin typeface="Arial" pitchFamily="34" charset="0"/>
              </a:rPr>
              <a:t>Need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redesign</a:t>
            </a:r>
            <a:r>
              <a:rPr lang="fr-BE" dirty="0" smtClean="0">
                <a:latin typeface="Arial" pitchFamily="34" charset="0"/>
              </a:rPr>
              <a:t> cultural </a:t>
            </a:r>
            <a:r>
              <a:rPr lang="fr-BE" dirty="0" err="1" smtClean="0">
                <a:latin typeface="Arial" pitchFamily="34" charset="0"/>
              </a:rPr>
              <a:t>policy</a:t>
            </a:r>
            <a:r>
              <a:rPr lang="fr-BE" dirty="0" smtClean="0">
                <a:latin typeface="Arial" pitchFamily="34" charset="0"/>
              </a:rPr>
              <a:t> and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mainstream</a:t>
            </a:r>
            <a:r>
              <a:rPr lang="fr-BE" baseline="0" dirty="0" smtClean="0">
                <a:latin typeface="Arial" pitchFamily="34" charset="0"/>
              </a:rPr>
              <a:t> culture in </a:t>
            </a:r>
            <a:r>
              <a:rPr lang="fr-BE" baseline="0" dirty="0" err="1" smtClean="0">
                <a:latin typeface="Arial" pitchFamily="34" charset="0"/>
              </a:rPr>
              <a:t>other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policy</a:t>
            </a:r>
            <a:r>
              <a:rPr lang="fr-BE" baseline="0" dirty="0" smtClean="0">
                <a:latin typeface="Arial" pitchFamily="34" charset="0"/>
              </a:rPr>
              <a:t> areas </a:t>
            </a:r>
            <a:endParaRPr lang="fr-BE" dirty="0" smtClean="0">
              <a:latin typeface="Arial" pitchFamily="34" charset="0"/>
            </a:endParaRPr>
          </a:p>
          <a:p>
            <a:r>
              <a:rPr lang="fr-BE" dirty="0" smtClean="0">
                <a:latin typeface="Arial" pitchFamily="34" charset="0"/>
              </a:rPr>
              <a:t>Art and culture </a:t>
            </a:r>
            <a:r>
              <a:rPr lang="fr-BE" dirty="0" err="1" smtClean="0">
                <a:latin typeface="Arial" pitchFamily="34" charset="0"/>
              </a:rPr>
              <a:t>stimulate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creativy</a:t>
            </a:r>
            <a:r>
              <a:rPr lang="fr-BE" dirty="0" smtClean="0">
                <a:latin typeface="Arial" pitchFamily="34" charset="0"/>
              </a:rPr>
              <a:t> – imagination / intelligence –  </a:t>
            </a:r>
          </a:p>
          <a:p>
            <a:endParaRPr lang="fr-BE" dirty="0" smtClean="0">
              <a:latin typeface="Arial" pitchFamily="34" charset="0"/>
            </a:endParaRPr>
          </a:p>
          <a:p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dirty="0" smtClean="0">
              <a:latin typeface="Arial" pitchFamily="34" charset="0"/>
            </a:endParaRPr>
          </a:p>
          <a:p>
            <a:endParaRPr lang="fr-BE" dirty="0" smtClean="0">
              <a:latin typeface="Arial" pitchFamily="34" charset="0"/>
            </a:endParaRPr>
          </a:p>
          <a:p>
            <a:r>
              <a:rPr lang="fr-BE" dirty="0" err="1" smtClean="0">
                <a:latin typeface="Arial" pitchFamily="34" charset="0"/>
              </a:rPr>
              <a:t>Essentially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we</a:t>
            </a:r>
            <a:r>
              <a:rPr lang="fr-BE" dirty="0" smtClean="0">
                <a:latin typeface="Arial" pitchFamily="34" charset="0"/>
              </a:rPr>
              <a:t> call on </a:t>
            </a:r>
            <a:r>
              <a:rPr lang="fr-BE" dirty="0" err="1" smtClean="0">
                <a:latin typeface="Arial" pitchFamily="34" charset="0"/>
              </a:rPr>
              <a:t>mainstreaming</a:t>
            </a:r>
            <a:r>
              <a:rPr lang="fr-BE" dirty="0" smtClean="0">
                <a:latin typeface="Arial" pitchFamily="34" charset="0"/>
              </a:rPr>
              <a:t> cultural </a:t>
            </a:r>
            <a:r>
              <a:rPr lang="fr-BE" dirty="0" err="1" smtClean="0">
                <a:latin typeface="Arial" pitchFamily="34" charset="0"/>
              </a:rPr>
              <a:t>policy</a:t>
            </a:r>
            <a:r>
              <a:rPr lang="fr-BE" dirty="0" smtClean="0">
                <a:latin typeface="Arial" pitchFamily="34" charset="0"/>
              </a:rPr>
              <a:t> in </a:t>
            </a:r>
            <a:r>
              <a:rPr lang="fr-BE" dirty="0" err="1" smtClean="0">
                <a:latin typeface="Arial" pitchFamily="34" charset="0"/>
              </a:rPr>
              <a:t>regional</a:t>
            </a:r>
            <a:r>
              <a:rPr lang="fr-BE" dirty="0" smtClean="0">
                <a:latin typeface="Arial" pitchFamily="34" charset="0"/>
              </a:rPr>
              <a:t> and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technlogy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policy</a:t>
            </a:r>
            <a:r>
              <a:rPr lang="fr-BE" dirty="0" smtClean="0">
                <a:latin typeface="Arial" pitchFamily="34" charset="0"/>
              </a:rPr>
              <a:t>.  Innovation</a:t>
            </a:r>
            <a:r>
              <a:rPr lang="fr-BE" baseline="0" dirty="0" smtClean="0">
                <a:latin typeface="Arial" pitchFamily="34" charset="0"/>
              </a:rPr>
              <a:t> </a:t>
            </a:r>
            <a:r>
              <a:rPr lang="fr-BE" baseline="0" dirty="0" err="1" smtClean="0">
                <a:latin typeface="Arial" pitchFamily="34" charset="0"/>
              </a:rPr>
              <a:t>flagship</a:t>
            </a:r>
            <a:r>
              <a:rPr lang="fr-BE" baseline="0" dirty="0" smtClean="0">
                <a:latin typeface="Arial" pitchFamily="34" charset="0"/>
              </a:rPr>
              <a:t> initiative …</a:t>
            </a:r>
            <a:endParaRPr lang="fr-BE" dirty="0" smtClean="0">
              <a:latin typeface="Arial" pitchFamily="34" charset="0"/>
            </a:endParaRPr>
          </a:p>
          <a:p>
            <a:endParaRPr lang="fr-BE" dirty="0" smtClean="0">
              <a:latin typeface="Arial" pitchFamily="34" charset="0"/>
            </a:endParaRPr>
          </a:p>
          <a:p>
            <a:r>
              <a:rPr lang="fr-BE" dirty="0" smtClean="0">
                <a:latin typeface="Arial" pitchFamily="34" charset="0"/>
              </a:rPr>
              <a:t>Culture </a:t>
            </a:r>
            <a:r>
              <a:rPr lang="fr-BE" dirty="0" err="1" smtClean="0">
                <a:latin typeface="Arial" pitchFamily="34" charset="0"/>
              </a:rPr>
              <a:t>based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index – the importance of the </a:t>
            </a:r>
            <a:r>
              <a:rPr lang="fr-BE" dirty="0" err="1" smtClean="0">
                <a:latin typeface="Arial" pitchFamily="34" charset="0"/>
              </a:rPr>
              <a:t>environment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stimulate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( in </a:t>
            </a:r>
            <a:r>
              <a:rPr lang="fr-BE" dirty="0" err="1" smtClean="0">
                <a:latin typeface="Arial" pitchFamily="34" charset="0"/>
              </a:rPr>
              <a:t>Annex</a:t>
            </a:r>
            <a:r>
              <a:rPr lang="fr-BE" dirty="0" smtClean="0">
                <a:latin typeface="Arial" pitchFamily="34" charset="0"/>
              </a:rPr>
              <a:t> ) </a:t>
            </a:r>
          </a:p>
          <a:p>
            <a:endParaRPr lang="fr-BE" dirty="0" smtClean="0">
              <a:latin typeface="Arial" pitchFamily="34" charset="0"/>
            </a:endParaRPr>
          </a:p>
          <a:p>
            <a:r>
              <a:rPr lang="fr-BE" dirty="0" err="1" smtClean="0">
                <a:latin typeface="Arial" pitchFamily="34" charset="0"/>
              </a:rPr>
              <a:t>Differences</a:t>
            </a:r>
            <a:r>
              <a:rPr lang="fr-BE" dirty="0" smtClean="0">
                <a:latin typeface="Arial" pitchFamily="34" charset="0"/>
              </a:rPr>
              <a:t> are not a </a:t>
            </a:r>
            <a:r>
              <a:rPr lang="fr-BE" dirty="0" err="1" smtClean="0">
                <a:latin typeface="Arial" pitchFamily="34" charset="0"/>
              </a:rPr>
              <a:t>bottleneck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enable</a:t>
            </a:r>
            <a:r>
              <a:rPr lang="fr-BE" dirty="0" smtClean="0">
                <a:latin typeface="Arial" pitchFamily="34" charset="0"/>
              </a:rPr>
              <a:t> distinction, the </a:t>
            </a:r>
            <a:r>
              <a:rPr lang="fr-BE" dirty="0" err="1" smtClean="0">
                <a:latin typeface="Arial" pitchFamily="34" charset="0"/>
              </a:rPr>
              <a:t>different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that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contribute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make</a:t>
            </a:r>
            <a:r>
              <a:rPr lang="fr-BE" dirty="0" smtClean="0">
                <a:latin typeface="Arial" pitchFamily="34" charset="0"/>
              </a:rPr>
              <a:t> Europe a </a:t>
            </a:r>
            <a:r>
              <a:rPr lang="fr-BE" dirty="0" err="1" smtClean="0">
                <a:latin typeface="Arial" pitchFamily="34" charset="0"/>
              </a:rPr>
              <a:t>success</a:t>
            </a:r>
            <a:r>
              <a:rPr lang="fr-BE" dirty="0" smtClean="0">
                <a:latin typeface="Arial" pitchFamily="34" charset="0"/>
              </a:rPr>
              <a:t> (cultural dialogue and interactions – </a:t>
            </a:r>
            <a:r>
              <a:rPr lang="fr-BE" dirty="0" err="1" smtClean="0">
                <a:latin typeface="Arial" pitchFamily="34" charset="0"/>
              </a:rPr>
              <a:t>this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narrative </a:t>
            </a:r>
            <a:r>
              <a:rPr lang="fr-BE" dirty="0" err="1" smtClean="0">
                <a:latin typeface="Arial" pitchFamily="34" charset="0"/>
              </a:rPr>
              <a:t>that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should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be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developped</a:t>
            </a:r>
            <a:r>
              <a:rPr lang="fr-BE" dirty="0" smtClean="0">
                <a:latin typeface="Arial" pitchFamily="34" charset="0"/>
              </a:rPr>
              <a:t>. </a:t>
            </a:r>
          </a:p>
          <a:p>
            <a:endParaRPr lang="fr-BE" dirty="0" smtClean="0">
              <a:latin typeface="Arial" pitchFamily="34" charset="0"/>
            </a:endParaRPr>
          </a:p>
          <a:p>
            <a:r>
              <a:rPr lang="fr-BE" dirty="0" smtClean="0">
                <a:latin typeface="Arial" pitchFamily="34" charset="0"/>
              </a:rPr>
              <a:t>How to </a:t>
            </a:r>
            <a:r>
              <a:rPr lang="fr-BE" dirty="0" err="1" smtClean="0">
                <a:latin typeface="Arial" pitchFamily="34" charset="0"/>
              </a:rPr>
              <a:t>make</a:t>
            </a:r>
            <a:r>
              <a:rPr lang="fr-BE" dirty="0" smtClean="0">
                <a:latin typeface="Arial" pitchFamily="34" charset="0"/>
              </a:rPr>
              <a:t> the best globalisation – </a:t>
            </a:r>
            <a:r>
              <a:rPr lang="fr-BE" dirty="0" err="1" smtClean="0">
                <a:latin typeface="Arial" pitchFamily="34" charset="0"/>
              </a:rPr>
              <a:t>transcend</a:t>
            </a:r>
            <a:r>
              <a:rPr lang="fr-BE" dirty="0" smtClean="0">
                <a:latin typeface="Arial" pitchFamily="34" charset="0"/>
              </a:rPr>
              <a:t> the local </a:t>
            </a:r>
            <a:r>
              <a:rPr lang="fr-BE" dirty="0" err="1" smtClean="0">
                <a:latin typeface="Arial" pitchFamily="34" charset="0"/>
              </a:rPr>
              <a:t>identities</a:t>
            </a:r>
            <a:r>
              <a:rPr lang="fr-BE" dirty="0" smtClean="0">
                <a:latin typeface="Arial" pitchFamily="34" charset="0"/>
              </a:rPr>
              <a:t>.</a:t>
            </a:r>
          </a:p>
          <a:p>
            <a:r>
              <a:rPr lang="fr-BE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>
                <a:latin typeface="Arial" pitchFamily="34" charset="0"/>
              </a:rPr>
              <a:t>Risk</a:t>
            </a:r>
            <a:r>
              <a:rPr lang="fr-FR" baseline="0" dirty="0" smtClean="0">
                <a:latin typeface="Arial" pitchFamily="34" charset="0"/>
              </a:rPr>
              <a:t> of compromission </a:t>
            </a:r>
            <a:r>
              <a:rPr lang="fr-FR" baseline="0" dirty="0" err="1" smtClean="0">
                <a:latin typeface="Arial" pitchFamily="34" charset="0"/>
              </a:rPr>
              <a:t>with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economic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ends</a:t>
            </a:r>
            <a:r>
              <a:rPr lang="fr-FR" baseline="0" dirty="0" smtClean="0">
                <a:latin typeface="Arial" pitchFamily="34" charset="0"/>
              </a:rPr>
              <a:t> – french cultural </a:t>
            </a:r>
            <a:r>
              <a:rPr lang="fr-FR" baseline="0" dirty="0" err="1" smtClean="0">
                <a:latin typeface="Arial" pitchFamily="34" charset="0"/>
              </a:rPr>
              <a:t>ministiry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opposed</a:t>
            </a:r>
            <a:r>
              <a:rPr lang="fr-FR" baseline="0" dirty="0" smtClean="0">
                <a:latin typeface="Arial" pitchFamily="34" charset="0"/>
              </a:rPr>
              <a:t> to </a:t>
            </a:r>
            <a:r>
              <a:rPr lang="fr-FR" baseline="0" dirty="0" err="1" smtClean="0">
                <a:latin typeface="Arial" pitchFamily="34" charset="0"/>
              </a:rPr>
              <a:t>this</a:t>
            </a:r>
            <a:r>
              <a:rPr lang="fr-FR" baseline="0" dirty="0" smtClean="0">
                <a:latin typeface="Arial" pitchFamily="34" charset="0"/>
              </a:rPr>
              <a:t> vision </a:t>
            </a:r>
          </a:p>
          <a:p>
            <a:r>
              <a:rPr lang="fr-FR" baseline="0" dirty="0" err="1" smtClean="0">
                <a:latin typeface="Arial" pitchFamily="34" charset="0"/>
              </a:rPr>
              <a:t>Estonia</a:t>
            </a:r>
            <a:r>
              <a:rPr lang="fr-FR" baseline="0" dirty="0" smtClean="0">
                <a:latin typeface="Arial" pitchFamily="34" charset="0"/>
              </a:rPr>
              <a:t> /  </a:t>
            </a:r>
            <a:r>
              <a:rPr lang="fr-FR" baseline="0" dirty="0" err="1" smtClean="0">
                <a:latin typeface="Arial" pitchFamily="34" charset="0"/>
              </a:rPr>
              <a:t>Nordic</a:t>
            </a:r>
            <a:r>
              <a:rPr lang="fr-FR" baseline="0" dirty="0" smtClean="0">
                <a:latin typeface="Arial" pitchFamily="34" charset="0"/>
              </a:rPr>
              <a:t> countries are </a:t>
            </a:r>
            <a:r>
              <a:rPr lang="fr-FR" baseline="0" dirty="0" err="1" smtClean="0">
                <a:latin typeface="Arial" pitchFamily="34" charset="0"/>
              </a:rPr>
              <a:t>pushing</a:t>
            </a:r>
            <a:r>
              <a:rPr lang="fr-FR" baseline="0" dirty="0" smtClean="0">
                <a:latin typeface="Arial" pitchFamily="34" charset="0"/>
              </a:rPr>
              <a:t> the </a:t>
            </a:r>
            <a:r>
              <a:rPr lang="fr-FR" baseline="0" dirty="0" err="1" smtClean="0">
                <a:latin typeface="Arial" pitchFamily="34" charset="0"/>
              </a:rPr>
              <a:t>boundaries</a:t>
            </a:r>
            <a:r>
              <a:rPr lang="fr-FR" baseline="0" dirty="0" smtClean="0">
                <a:latin typeface="Arial" pitchFamily="34" charset="0"/>
              </a:rPr>
              <a:t>  - </a:t>
            </a:r>
            <a:r>
              <a:rPr lang="fr-FR" baseline="0" dirty="0" err="1" smtClean="0">
                <a:latin typeface="Arial" pitchFamily="34" charset="0"/>
              </a:rPr>
              <a:t>miniistry</a:t>
            </a:r>
            <a:r>
              <a:rPr lang="fr-FR" baseline="0" dirty="0" smtClean="0">
                <a:latin typeface="Arial" pitchFamily="34" charset="0"/>
              </a:rPr>
              <a:t> of </a:t>
            </a:r>
            <a:r>
              <a:rPr lang="fr-FR" baseline="0" dirty="0" err="1" smtClean="0">
                <a:latin typeface="Arial" pitchFamily="34" charset="0"/>
              </a:rPr>
              <a:t>economic</a:t>
            </a:r>
            <a:r>
              <a:rPr lang="fr-FR" baseline="0" dirty="0" smtClean="0">
                <a:latin typeface="Arial" pitchFamily="34" charset="0"/>
              </a:rPr>
              <a:t> and finance </a:t>
            </a:r>
          </a:p>
          <a:p>
            <a:r>
              <a:rPr lang="fr-FR" baseline="0" dirty="0" err="1" smtClean="0">
                <a:latin typeface="Arial" pitchFamily="34" charset="0"/>
              </a:rPr>
              <a:t>At</a:t>
            </a:r>
            <a:r>
              <a:rPr lang="fr-FR" baseline="0" dirty="0" smtClean="0">
                <a:latin typeface="Arial" pitchFamily="34" charset="0"/>
              </a:rPr>
              <a:t> Eu </a:t>
            </a:r>
            <a:r>
              <a:rPr lang="fr-FR" baseline="0" dirty="0" err="1" smtClean="0">
                <a:latin typeface="Arial" pitchFamily="34" charset="0"/>
              </a:rPr>
              <a:t>level</a:t>
            </a:r>
            <a:r>
              <a:rPr lang="fr-FR" baseline="0" dirty="0" smtClean="0">
                <a:latin typeface="Arial" pitchFamily="34" charset="0"/>
              </a:rPr>
              <a:t> – DG </a:t>
            </a:r>
            <a:r>
              <a:rPr lang="fr-FR" baseline="0" dirty="0" err="1" smtClean="0">
                <a:latin typeface="Arial" pitchFamily="34" charset="0"/>
              </a:rPr>
              <a:t>Entrepr</a:t>
            </a:r>
            <a:r>
              <a:rPr lang="fr-FR" baseline="0" dirty="0" smtClean="0">
                <a:latin typeface="Arial" pitchFamily="34" charset="0"/>
              </a:rPr>
              <a:t> – ECIA – </a:t>
            </a:r>
            <a:r>
              <a:rPr lang="fr-FR" baseline="0" dirty="0" err="1" smtClean="0">
                <a:latin typeface="Arial" pitchFamily="34" charset="0"/>
              </a:rPr>
              <a:t>Stuctural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funds</a:t>
            </a:r>
            <a:r>
              <a:rPr lang="fr-FR" baseline="0" dirty="0" smtClean="0">
                <a:latin typeface="Arial" pitchFamily="34" charset="0"/>
              </a:rPr>
              <a:t> , </a:t>
            </a:r>
            <a:r>
              <a:rPr lang="fr-FR" b="1" baseline="0" dirty="0" err="1" smtClean="0">
                <a:latin typeface="Arial" pitchFamily="34" charset="0"/>
              </a:rPr>
              <a:t>tecnhical</a:t>
            </a:r>
            <a:r>
              <a:rPr lang="fr-FR" b="1" baseline="0" dirty="0" smtClean="0">
                <a:latin typeface="Arial" pitchFamily="34" charset="0"/>
              </a:rPr>
              <a:t> assistance programme ( china – </a:t>
            </a:r>
            <a:r>
              <a:rPr lang="fr-FR" b="1" baseline="0" dirty="0" err="1" smtClean="0">
                <a:latin typeface="Arial" pitchFamily="34" charset="0"/>
              </a:rPr>
              <a:t>turkey</a:t>
            </a:r>
            <a:r>
              <a:rPr lang="fr-FR" b="1" baseline="0" dirty="0" smtClean="0">
                <a:latin typeface="Arial" pitchFamily="34" charset="0"/>
              </a:rPr>
              <a:t> – </a:t>
            </a:r>
            <a:r>
              <a:rPr lang="fr-FR" b="1" baseline="0" dirty="0" err="1" smtClean="0">
                <a:latin typeface="Arial" pitchFamily="34" charset="0"/>
              </a:rPr>
              <a:t>request</a:t>
            </a:r>
            <a:r>
              <a:rPr lang="fr-FR" b="1" baseline="0" dirty="0" smtClean="0">
                <a:latin typeface="Arial" pitchFamily="34" charset="0"/>
              </a:rPr>
              <a:t> support as part of accession </a:t>
            </a:r>
            <a:r>
              <a:rPr lang="fr-FR" b="1" baseline="0" dirty="0" err="1" smtClean="0">
                <a:latin typeface="Arial" pitchFamily="34" charset="0"/>
              </a:rPr>
              <a:t>funding</a:t>
            </a:r>
            <a:r>
              <a:rPr lang="fr-FR" b="1" baseline="0" dirty="0" smtClean="0">
                <a:latin typeface="Arial" pitchFamily="34" charset="0"/>
              </a:rPr>
              <a:t> </a:t>
            </a:r>
          </a:p>
          <a:p>
            <a:endParaRPr lang="fr-FR" b="1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4954-6F08-482E-AC37-301CC737E3F1}" type="slidenum">
              <a:rPr lang="fr-FR"/>
              <a:pPr/>
              <a:t>3</a:t>
            </a:fld>
            <a:endParaRPr lang="fr-F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Influence of  culture is wider  - at the heart of those industries are artists, creative professionals , heritage buildings.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CCIS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small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economic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sectore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under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ressourced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badly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organised</a:t>
            </a:r>
            <a:r>
              <a:rPr lang="fr-BE" baseline="0" dirty="0" smtClean="0"/>
              <a:t> , not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represented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Chamber</a:t>
            </a:r>
            <a:r>
              <a:rPr lang="fr-BE" baseline="0" dirty="0" smtClean="0"/>
              <a:t> of Commerce , </a:t>
            </a:r>
            <a:r>
              <a:rPr lang="fr-BE" baseline="0" dirty="0" err="1" smtClean="0"/>
              <a:t>creating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small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 of jobs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Individuals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highly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competitive</a:t>
            </a:r>
            <a:r>
              <a:rPr lang="fr-BE" baseline="0" dirty="0" smtClean="0"/>
              <a:t> , </a:t>
            </a:r>
            <a:r>
              <a:rPr lang="fr-BE" baseline="0" dirty="0" err="1" smtClean="0"/>
              <a:t>idea</a:t>
            </a:r>
            <a:r>
              <a:rPr lang="fr-BE" baseline="0" dirty="0" smtClean="0"/>
              <a:t> sharing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difficult</a:t>
            </a:r>
            <a:r>
              <a:rPr lang="fr-BE" baseline="0" dirty="0" smtClean="0"/>
              <a:t>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Universities</a:t>
            </a:r>
            <a:r>
              <a:rPr lang="fr-BE" baseline="0" dirty="0" smtClean="0"/>
              <a:t> slow to engage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entrepeneurs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are financiers ….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25D93-E50D-4DBC-AAE3-40D436E055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>
                <a:latin typeface="Arial" pitchFamily="34" charset="0"/>
              </a:rPr>
              <a:t>Creative</a:t>
            </a:r>
            <a:r>
              <a:rPr lang="fr-FR" dirty="0" smtClean="0">
                <a:latin typeface="Arial" pitchFamily="34" charset="0"/>
              </a:rPr>
              <a:t> Europe</a:t>
            </a:r>
            <a:r>
              <a:rPr lang="fr-FR" baseline="0" dirty="0" smtClean="0">
                <a:latin typeface="Arial" pitchFamily="34" charset="0"/>
              </a:rPr>
              <a:t> on </a:t>
            </a:r>
            <a:r>
              <a:rPr lang="fr-FR" baseline="0" dirty="0" err="1" smtClean="0">
                <a:latin typeface="Arial" pitchFamily="34" charset="0"/>
              </a:rPr>
              <a:t>Facebook</a:t>
            </a:r>
            <a:r>
              <a:rPr lang="fr-FR" baseline="0" dirty="0" smtClean="0">
                <a:latin typeface="Arial" pitchFamily="34" charset="0"/>
              </a:rPr>
              <a:t> and </a:t>
            </a:r>
            <a:r>
              <a:rPr lang="fr-FR" baseline="0" dirty="0" err="1" smtClean="0">
                <a:latin typeface="Arial" pitchFamily="34" charset="0"/>
              </a:rPr>
              <a:t>Linkedin</a:t>
            </a:r>
            <a:r>
              <a:rPr lang="fr-FR" baseline="0" dirty="0" smtClean="0">
                <a:latin typeface="Arial" pitchFamily="34" charset="0"/>
              </a:rPr>
              <a:t> </a:t>
            </a: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93855-1159-446C-BA82-506B5656A91B}" type="slidenum">
              <a:rPr lang="fr-FR"/>
              <a:pPr/>
              <a:t>4</a:t>
            </a:fld>
            <a:endParaRPr lang="fr-FR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Europe’s is foremost</a:t>
            </a:r>
            <a:r>
              <a:rPr lang="en-GB" baseline="0" dirty="0" smtClean="0"/>
              <a:t> an economic </a:t>
            </a:r>
            <a:r>
              <a:rPr lang="en-GB" baseline="0" dirty="0" err="1" smtClean="0"/>
              <a:t>proj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ect</a:t>
            </a:r>
            <a:r>
              <a:rPr lang="en-GB" baseline="0" dirty="0" smtClean="0"/>
              <a:t> – its heart is monetary union rather than sustainability  but sustainability is a policy goal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Important to justify culture role in economic terms to</a:t>
            </a:r>
            <a:r>
              <a:rPr lang="en-GB" baseline="0" dirty="0" smtClean="0"/>
              <a:t> have a chance to influence EU policy. Culture is perceived as a sector rather than a </a:t>
            </a:r>
            <a:r>
              <a:rPr lang="en-GB" baseline="0" dirty="0" err="1" smtClean="0"/>
              <a:t>ressource</a:t>
            </a:r>
            <a:r>
              <a:rPr lang="en-GB" baseline="0" dirty="0" smtClean="0"/>
              <a:t> , like the environment . Preserving or mining culture is part of sustainability goals. </a:t>
            </a:r>
            <a:endParaRPr lang="en-GB" dirty="0" smtClean="0"/>
          </a:p>
          <a:p>
            <a:r>
              <a:rPr lang="en-GB" baseline="0" dirty="0" smtClean="0"/>
              <a:t>Cultural policy is </a:t>
            </a:r>
            <a:r>
              <a:rPr lang="en-GB" baseline="0" dirty="0" err="1" smtClean="0"/>
              <a:t>subsidiarity</a:t>
            </a:r>
            <a:r>
              <a:rPr lang="en-GB" baseline="0" dirty="0" smtClean="0"/>
              <a:t> – variety of policies in Europe  - conservative – heritage preservation , build identity , attract tourists to the more advanced where culture is agent of economic and social changes  because of its creative potential 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48883-8819-4A49-BE5B-035A51338627}" type="slidenum">
              <a:rPr lang="fr-FR"/>
              <a:pPr/>
              <a:t>5</a:t>
            </a:fld>
            <a:endParaRPr lang="fr-F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Politician</a:t>
            </a:r>
            <a:r>
              <a:rPr lang="fr-FR" baseline="0" dirty="0" err="1" smtClean="0"/>
              <a:t>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run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figures – </a:t>
            </a:r>
            <a:r>
              <a:rPr lang="fr-FR" baseline="0" dirty="0" err="1" smtClean="0"/>
              <a:t>underestimated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Luxury</a:t>
            </a:r>
            <a:r>
              <a:rPr lang="fr-FR" baseline="0" dirty="0" smtClean="0"/>
              <a:t> brands – 80 % of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brands are </a:t>
            </a:r>
            <a:r>
              <a:rPr lang="fr-FR" baseline="0" dirty="0" err="1" smtClean="0"/>
              <a:t>european</a:t>
            </a:r>
            <a:r>
              <a:rPr lang="fr-FR" baseline="0" dirty="0" smtClean="0"/>
              <a:t> 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095AA2-6EC6-4007-BEDA-269691D30F73}" type="slidenum">
              <a:rPr lang="fr-FR" sz="1200"/>
              <a:pPr algn="r"/>
              <a:t>6</a:t>
            </a:fld>
            <a:endParaRPr lang="fr-F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Employment</a:t>
            </a:r>
            <a:r>
              <a:rPr lang="fr-FR" dirty="0" smtClean="0"/>
              <a:t> and labour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to </a:t>
            </a:r>
            <a:r>
              <a:rPr lang="fr-FR" dirty="0" err="1" smtClean="0"/>
              <a:t>manufacturing</a:t>
            </a:r>
            <a:r>
              <a:rPr lang="fr-FR" dirty="0" smtClean="0"/>
              <a:t>  - social </a:t>
            </a:r>
            <a:r>
              <a:rPr lang="fr-FR" dirty="0" err="1" smtClean="0"/>
              <a:t>sustainablity</a:t>
            </a:r>
            <a:r>
              <a:rPr lang="fr-FR" dirty="0" smtClean="0"/>
              <a:t> – </a:t>
            </a:r>
            <a:r>
              <a:rPr lang="fr-FR" dirty="0" err="1" smtClean="0"/>
              <a:t>can</a:t>
            </a:r>
            <a:r>
              <a:rPr lang="fr-FR" dirty="0" smtClean="0"/>
              <a:t> the </a:t>
            </a:r>
            <a:r>
              <a:rPr lang="fr-FR" dirty="0" err="1" smtClean="0"/>
              <a:t>sector</a:t>
            </a:r>
            <a:r>
              <a:rPr lang="fr-FR" dirty="0" smtClean="0"/>
              <a:t> </a:t>
            </a:r>
            <a:r>
              <a:rPr lang="fr-FR" dirty="0" err="1" smtClean="0"/>
              <a:t>create</a:t>
            </a:r>
            <a:r>
              <a:rPr lang="fr-FR" dirty="0" smtClean="0"/>
              <a:t> jobs ? </a:t>
            </a:r>
          </a:p>
          <a:p>
            <a:endParaRPr lang="fr-F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</a:t>
            </a:r>
            <a:r>
              <a:rPr lang="en-US" sz="1200" b="1" dirty="0" smtClean="0"/>
              <a:t> turnover </a:t>
            </a:r>
            <a:r>
              <a:rPr lang="en-US" sz="1200" dirty="0" smtClean="0"/>
              <a:t>rate took a negative trend of </a:t>
            </a:r>
            <a:r>
              <a:rPr lang="en-US" sz="1200" b="1" dirty="0" smtClean="0"/>
              <a:t>only -3.5 %,</a:t>
            </a:r>
            <a:r>
              <a:rPr lang="en-US" sz="1200" dirty="0" smtClean="0"/>
              <a:t> whereas for the manufacturing sector it was of -18%.</a:t>
            </a:r>
            <a:r>
              <a:rPr lang="en-US" dirty="0" smtClean="0"/>
              <a:t> </a:t>
            </a:r>
          </a:p>
          <a:p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514FEA-4665-4242-955D-6AD076AD8594}" type="slidenum">
              <a:rPr lang="fr-FR" sz="1200"/>
              <a:pPr algn="r"/>
              <a:t>7</a:t>
            </a:fld>
            <a:endParaRPr lang="fr-F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dirty="0" smtClean="0"/>
              <a:t>Employment – comparison with the overall economy </a:t>
            </a:r>
          </a:p>
          <a:p>
            <a:endParaRPr lang="en-US" sz="1200" b="1" dirty="0" smtClean="0"/>
          </a:p>
          <a:p>
            <a:pPr>
              <a:buFontTx/>
              <a:buChar char="•"/>
            </a:pPr>
            <a:r>
              <a:rPr lang="en-US" sz="1200" dirty="0" smtClean="0"/>
              <a:t>Until 2009, the number of employees has risen by </a:t>
            </a:r>
            <a:r>
              <a:rPr lang="en-US" sz="1200" b="1" dirty="0" smtClean="0"/>
              <a:t>7 %</a:t>
            </a:r>
            <a:r>
              <a:rPr lang="en-US" sz="1200" dirty="0" smtClean="0"/>
              <a:t> since 2003. </a:t>
            </a:r>
          </a:p>
          <a:p>
            <a:pPr>
              <a:buFontTx/>
              <a:buChar char="•"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="1" dirty="0" err="1" smtClean="0"/>
              <a:t>Labour</a:t>
            </a:r>
            <a:r>
              <a:rPr lang="en-US" sz="1200" b="1" dirty="0" smtClean="0"/>
              <a:t> market situation</a:t>
            </a:r>
            <a:r>
              <a:rPr lang="en-US" sz="1200" dirty="0" smtClean="0"/>
              <a:t> in the CCIs has </a:t>
            </a:r>
            <a:r>
              <a:rPr lang="en-US" sz="1200" b="1" dirty="0" smtClean="0"/>
              <a:t>grown by 1.8 %</a:t>
            </a:r>
            <a:r>
              <a:rPr lang="en-US" sz="1200" dirty="0" smtClean="0"/>
              <a:t> between 2008 and 2009, showing a stronger positive trend than the overall economy.</a:t>
            </a:r>
          </a:p>
          <a:p>
            <a:pPr>
              <a:buFontTx/>
              <a:buChar char="•"/>
            </a:pPr>
            <a:endParaRPr lang="en-US" sz="1200" dirty="0" smtClean="0"/>
          </a:p>
          <a:p>
            <a:pPr>
              <a:buFontTx/>
              <a:buChar char="•"/>
            </a:pPr>
            <a:endParaRPr lang="en-US" sz="1200" dirty="0" smtClean="0"/>
          </a:p>
          <a:p>
            <a:pPr>
              <a:buFontTx/>
              <a:buChar char="•"/>
            </a:pPr>
            <a:endParaRPr lang="en-US" sz="1200" dirty="0" smtClean="0"/>
          </a:p>
          <a:p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>
                <a:latin typeface="Arial" pitchFamily="34" charset="0"/>
              </a:rPr>
              <a:t>The </a:t>
            </a:r>
            <a:r>
              <a:rPr lang="fr-FR" dirty="0" err="1" smtClean="0">
                <a:latin typeface="Arial" pitchFamily="34" charset="0"/>
              </a:rPr>
              <a:t>added</a:t>
            </a:r>
            <a:r>
              <a:rPr lang="fr-FR" dirty="0" smtClean="0">
                <a:latin typeface="Arial" pitchFamily="34" charset="0"/>
              </a:rPr>
              <a:t> value of cultural </a:t>
            </a:r>
            <a:r>
              <a:rPr lang="fr-FR" dirty="0" err="1" smtClean="0">
                <a:latin typeface="Arial" pitchFamily="34" charset="0"/>
              </a:rPr>
              <a:t>investment</a:t>
            </a:r>
            <a:r>
              <a:rPr lang="fr-FR" dirty="0" smtClean="0">
                <a:latin typeface="Arial" pitchFamily="34" charset="0"/>
              </a:rPr>
              <a:t> -  </a:t>
            </a:r>
            <a:r>
              <a:rPr lang="fr-FR" dirty="0" err="1" smtClean="0">
                <a:latin typeface="Arial" pitchFamily="34" charset="0"/>
              </a:rPr>
              <a:t>you</a:t>
            </a:r>
            <a:r>
              <a:rPr lang="fr-FR" dirty="0" smtClean="0">
                <a:latin typeface="Arial" pitchFamily="34" charset="0"/>
              </a:rPr>
              <a:t> are </a:t>
            </a:r>
            <a:r>
              <a:rPr lang="fr-FR" dirty="0" err="1" smtClean="0">
                <a:latin typeface="Arial" pitchFamily="34" charset="0"/>
              </a:rPr>
              <a:t>investing</a:t>
            </a:r>
            <a:r>
              <a:rPr lang="fr-FR" dirty="0" smtClean="0">
                <a:latin typeface="Arial" pitchFamily="34" charset="0"/>
              </a:rPr>
              <a:t> in social </a:t>
            </a:r>
            <a:r>
              <a:rPr lang="fr-FR" dirty="0" err="1" smtClean="0">
                <a:latin typeface="Arial" pitchFamily="34" charset="0"/>
              </a:rPr>
              <a:t>cohesion</a:t>
            </a:r>
            <a:r>
              <a:rPr lang="fr-FR" dirty="0" smtClean="0">
                <a:latin typeface="Arial" pitchFamily="34" charset="0"/>
              </a:rPr>
              <a:t>, in local expression,</a:t>
            </a:r>
            <a:r>
              <a:rPr lang="fr-FR" baseline="0" dirty="0" smtClean="0">
                <a:latin typeface="Arial" pitchFamily="34" charset="0"/>
              </a:rPr>
              <a:t> in the spiritual, the </a:t>
            </a:r>
            <a:r>
              <a:rPr lang="fr-FR" baseline="0" dirty="0" err="1" smtClean="0">
                <a:latin typeface="Arial" pitchFamily="34" charset="0"/>
              </a:rPr>
              <a:t>irrational</a:t>
            </a:r>
            <a:r>
              <a:rPr lang="fr-FR" baseline="0" dirty="0" smtClean="0">
                <a:latin typeface="Arial" pitchFamily="34" charset="0"/>
              </a:rPr>
              <a:t> . </a:t>
            </a:r>
            <a:r>
              <a:rPr lang="fr-FR" baseline="0" dirty="0" err="1" smtClean="0">
                <a:latin typeface="Arial" pitchFamily="34" charset="0"/>
              </a:rPr>
              <a:t>Preservation</a:t>
            </a:r>
            <a:r>
              <a:rPr lang="fr-FR" baseline="0" dirty="0" smtClean="0">
                <a:latin typeface="Arial" pitchFamily="34" charset="0"/>
              </a:rPr>
              <a:t> of the </a:t>
            </a:r>
            <a:r>
              <a:rPr lang="fr-FR" baseline="0" dirty="0" err="1" smtClean="0">
                <a:latin typeface="Arial" pitchFamily="34" charset="0"/>
              </a:rPr>
              <a:t>heritage</a:t>
            </a:r>
            <a:r>
              <a:rPr lang="fr-FR" baseline="0" dirty="0" smtClean="0">
                <a:latin typeface="Arial" pitchFamily="34" charset="0"/>
              </a:rPr>
              <a:t> , </a:t>
            </a:r>
            <a:r>
              <a:rPr lang="fr-FR" baseline="0" dirty="0" err="1" smtClean="0">
                <a:latin typeface="Arial" pitchFamily="34" charset="0"/>
              </a:rPr>
              <a:t>memories</a:t>
            </a:r>
            <a:r>
              <a:rPr lang="fr-FR" baseline="0" dirty="0" smtClean="0">
                <a:latin typeface="Arial" pitchFamily="34" charset="0"/>
              </a:rPr>
              <a:t> – encourage disruptive vision – </a:t>
            </a:r>
          </a:p>
          <a:p>
            <a:r>
              <a:rPr lang="fr-FR" baseline="0" dirty="0" smtClean="0">
                <a:latin typeface="Arial" pitchFamily="34" charset="0"/>
              </a:rPr>
              <a:t>Life </a:t>
            </a:r>
            <a:r>
              <a:rPr lang="fr-FR" baseline="0" dirty="0" err="1" smtClean="0">
                <a:latin typeface="Arial" pitchFamily="34" charset="0"/>
              </a:rPr>
              <a:t>is</a:t>
            </a:r>
            <a:r>
              <a:rPr lang="fr-FR" baseline="0" dirty="0" smtClean="0">
                <a:latin typeface="Arial" pitchFamily="34" charset="0"/>
              </a:rPr>
              <a:t> more </a:t>
            </a:r>
            <a:r>
              <a:rPr lang="fr-FR" baseline="0" dirty="0" err="1" smtClean="0">
                <a:latin typeface="Arial" pitchFamily="34" charset="0"/>
              </a:rPr>
              <a:t>than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economic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wealtht</a:t>
            </a:r>
            <a:r>
              <a:rPr lang="fr-FR" baseline="0" dirty="0" smtClean="0">
                <a:latin typeface="Arial" pitchFamily="34" charset="0"/>
              </a:rPr>
              <a:t> and </a:t>
            </a:r>
            <a:r>
              <a:rPr lang="fr-FR" baseline="0" dirty="0" err="1" smtClean="0">
                <a:latin typeface="Arial" pitchFamily="34" charset="0"/>
              </a:rPr>
              <a:t>consumption</a:t>
            </a:r>
            <a:r>
              <a:rPr lang="fr-FR" baseline="0" dirty="0" smtClean="0">
                <a:latin typeface="Arial" pitchFamily="34" charset="0"/>
              </a:rPr>
              <a:t> – </a:t>
            </a:r>
            <a:r>
              <a:rPr lang="fr-FR" baseline="0" dirty="0" err="1" smtClean="0">
                <a:latin typeface="Arial" pitchFamily="34" charset="0"/>
              </a:rPr>
              <a:t>it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is</a:t>
            </a:r>
            <a:r>
              <a:rPr lang="fr-FR" baseline="0" dirty="0" smtClean="0">
                <a:latin typeface="Arial" pitchFamily="34" charset="0"/>
              </a:rPr>
              <a:t> about </a:t>
            </a:r>
            <a:r>
              <a:rPr lang="fr-FR" baseline="0" dirty="0" err="1" smtClean="0">
                <a:latin typeface="Arial" pitchFamily="34" charset="0"/>
              </a:rPr>
              <a:t>shared</a:t>
            </a:r>
            <a:r>
              <a:rPr lang="fr-FR" baseline="0" dirty="0" smtClean="0">
                <a:latin typeface="Arial" pitchFamily="34" charset="0"/>
              </a:rPr>
              <a:t> value  and </a:t>
            </a:r>
            <a:r>
              <a:rPr lang="fr-FR" baseline="0" dirty="0" err="1" smtClean="0">
                <a:latin typeface="Arial" pitchFamily="34" charset="0"/>
              </a:rPr>
              <a:t>this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is</a:t>
            </a:r>
            <a:r>
              <a:rPr lang="fr-FR" baseline="0" dirty="0" smtClean="0">
                <a:latin typeface="Arial" pitchFamily="34" charset="0"/>
              </a:rPr>
              <a:t> the </a:t>
            </a:r>
            <a:r>
              <a:rPr lang="fr-FR" baseline="0" dirty="0" err="1" smtClean="0">
                <a:latin typeface="Arial" pitchFamily="34" charset="0"/>
              </a:rPr>
              <a:t>role</a:t>
            </a:r>
            <a:r>
              <a:rPr lang="fr-FR" baseline="0" dirty="0" smtClean="0">
                <a:latin typeface="Arial" pitchFamily="34" charset="0"/>
              </a:rPr>
              <a:t> of cultural </a:t>
            </a:r>
            <a:r>
              <a:rPr lang="fr-FR" baseline="0" dirty="0" err="1" smtClean="0">
                <a:latin typeface="Arial" pitchFamily="34" charset="0"/>
              </a:rPr>
              <a:t>policy</a:t>
            </a:r>
            <a:r>
              <a:rPr lang="fr-FR" baseline="0" dirty="0" smtClean="0">
                <a:latin typeface="Arial" pitchFamily="34" charset="0"/>
              </a:rPr>
              <a:t> to substitute for </a:t>
            </a:r>
            <a:r>
              <a:rPr lang="fr-FR" baseline="0" dirty="0" err="1" smtClean="0">
                <a:latin typeface="Arial" pitchFamily="34" charset="0"/>
              </a:rPr>
              <a:t>what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market</a:t>
            </a:r>
            <a:r>
              <a:rPr lang="fr-FR" baseline="0" dirty="0" smtClean="0">
                <a:latin typeface="Arial" pitchFamily="34" charset="0"/>
              </a:rPr>
              <a:t> forces </a:t>
            </a:r>
            <a:r>
              <a:rPr lang="fr-FR" baseline="0" dirty="0" err="1" smtClean="0">
                <a:latin typeface="Arial" pitchFamily="34" charset="0"/>
              </a:rPr>
              <a:t>cannot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guarantee</a:t>
            </a:r>
            <a:r>
              <a:rPr lang="fr-FR" baseline="0" dirty="0" smtClean="0">
                <a:latin typeface="Arial" pitchFamily="34" charset="0"/>
              </a:rPr>
              <a:t> or </a:t>
            </a:r>
            <a:r>
              <a:rPr lang="fr-FR" baseline="0" dirty="0" err="1" smtClean="0">
                <a:latin typeface="Arial" pitchFamily="34" charset="0"/>
              </a:rPr>
              <a:t>can</a:t>
            </a:r>
            <a:r>
              <a:rPr lang="fr-FR" baseline="0" dirty="0" smtClean="0">
                <a:latin typeface="Arial" pitchFamily="34" charset="0"/>
              </a:rPr>
              <a:t> destroy for the </a:t>
            </a:r>
            <a:r>
              <a:rPr lang="fr-FR" baseline="0" dirty="0" err="1" smtClean="0">
                <a:latin typeface="Arial" pitchFamily="34" charset="0"/>
              </a:rPr>
              <a:t>sake</a:t>
            </a:r>
            <a:r>
              <a:rPr lang="fr-FR" baseline="0" dirty="0" smtClean="0">
                <a:latin typeface="Arial" pitchFamily="34" charset="0"/>
              </a:rPr>
              <a:t> of short </a:t>
            </a:r>
            <a:r>
              <a:rPr lang="fr-FR" baseline="0" dirty="0" err="1" smtClean="0">
                <a:latin typeface="Arial" pitchFamily="34" charset="0"/>
              </a:rPr>
              <a:t>term</a:t>
            </a:r>
            <a:r>
              <a:rPr lang="fr-FR" baseline="0" dirty="0" smtClean="0">
                <a:latin typeface="Arial" pitchFamily="34" charset="0"/>
              </a:rPr>
              <a:t> profits and persona gains. </a:t>
            </a:r>
          </a:p>
          <a:p>
            <a:r>
              <a:rPr lang="fr-FR" baseline="0" dirty="0" err="1" smtClean="0">
                <a:latin typeface="Arial" pitchFamily="34" charset="0"/>
              </a:rPr>
              <a:t>Cultureinvestment</a:t>
            </a:r>
            <a:r>
              <a:rPr lang="fr-FR" baseline="0" dirty="0" smtClean="0">
                <a:latin typeface="Arial" pitchFamily="34" charset="0"/>
              </a:rPr>
              <a:t>  </a:t>
            </a:r>
            <a:r>
              <a:rPr lang="fr-FR" baseline="0" dirty="0" err="1" smtClean="0">
                <a:latin typeface="Arial" pitchFamily="34" charset="0"/>
              </a:rPr>
              <a:t>is</a:t>
            </a:r>
            <a:r>
              <a:rPr lang="fr-FR" baseline="0" dirty="0" smtClean="0">
                <a:latin typeface="Arial" pitchFamily="34" charset="0"/>
              </a:rPr>
              <a:t> about </a:t>
            </a:r>
            <a:r>
              <a:rPr lang="fr-FR" baseline="0" dirty="0" err="1" smtClean="0">
                <a:latin typeface="Arial" pitchFamily="34" charset="0"/>
              </a:rPr>
              <a:t>risk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taking</a:t>
            </a:r>
            <a:r>
              <a:rPr lang="fr-FR" baseline="0" dirty="0" smtClean="0">
                <a:latin typeface="Arial" pitchFamily="34" charset="0"/>
              </a:rPr>
              <a:t> and </a:t>
            </a:r>
            <a:r>
              <a:rPr lang="fr-FR" baseline="0" dirty="0" err="1" smtClean="0">
                <a:latin typeface="Arial" pitchFamily="34" charset="0"/>
              </a:rPr>
              <a:t>great</a:t>
            </a:r>
            <a:r>
              <a:rPr lang="fr-FR" baseline="0" dirty="0" smtClean="0">
                <a:latin typeface="Arial" pitchFamily="34" charset="0"/>
              </a:rPr>
              <a:t> talents </a:t>
            </a:r>
            <a:r>
              <a:rPr lang="fr-FR" baseline="0" dirty="0" err="1" smtClean="0">
                <a:latin typeface="Arial" pitchFamily="34" charset="0"/>
              </a:rPr>
              <a:t>get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discovered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baseline="0" dirty="0" err="1" smtClean="0">
                <a:latin typeface="Arial" pitchFamily="34" charset="0"/>
              </a:rPr>
              <a:t>thanks</a:t>
            </a:r>
            <a:r>
              <a:rPr lang="fr-FR" baseline="0" dirty="0" smtClean="0">
                <a:latin typeface="Arial" pitchFamily="34" charset="0"/>
              </a:rPr>
              <a:t> to public </a:t>
            </a:r>
            <a:r>
              <a:rPr lang="fr-FR" baseline="0" dirty="0" err="1" smtClean="0">
                <a:latin typeface="Arial" pitchFamily="34" charset="0"/>
              </a:rPr>
              <a:t>investment</a:t>
            </a:r>
            <a:r>
              <a:rPr lang="fr-FR" baseline="0" dirty="0" smtClean="0">
                <a:latin typeface="Arial" pitchFamily="34" charset="0"/>
              </a:rPr>
              <a:t> – no </a:t>
            </a:r>
            <a:r>
              <a:rPr lang="fr-FR" baseline="0" dirty="0" err="1" smtClean="0">
                <a:latin typeface="Arial" pitchFamily="34" charset="0"/>
              </a:rPr>
              <a:t>almodovar</a:t>
            </a:r>
            <a:r>
              <a:rPr lang="fr-FR" baseline="0" dirty="0" smtClean="0">
                <a:latin typeface="Arial" pitchFamily="34" charset="0"/>
              </a:rPr>
              <a:t>, </a:t>
            </a:r>
            <a:r>
              <a:rPr lang="fr-FR" baseline="0" dirty="0" err="1" smtClean="0">
                <a:latin typeface="Arial" pitchFamily="34" charset="0"/>
              </a:rPr>
              <a:t>luc</a:t>
            </a:r>
            <a:r>
              <a:rPr lang="fr-FR" baseline="0" dirty="0" smtClean="0">
                <a:latin typeface="Arial" pitchFamily="34" charset="0"/>
              </a:rPr>
              <a:t> besson  </a:t>
            </a:r>
            <a:r>
              <a:rPr lang="fr-FR" baseline="0" dirty="0" err="1" smtClean="0">
                <a:latin typeface="Arial" pitchFamily="34" charset="0"/>
              </a:rPr>
              <a:t>without</a:t>
            </a:r>
            <a:r>
              <a:rPr lang="fr-FR" baseline="0" dirty="0" smtClean="0">
                <a:latin typeface="Arial" pitchFamily="34" charset="0"/>
              </a:rPr>
              <a:t> support to </a:t>
            </a:r>
            <a:r>
              <a:rPr lang="fr-FR" baseline="0" dirty="0" err="1" smtClean="0">
                <a:latin typeface="Arial" pitchFamily="34" charset="0"/>
              </a:rPr>
              <a:t>cinemat</a:t>
            </a:r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dirty="0" smtClean="0">
                <a:latin typeface="Arial" pitchFamily="34" charset="0"/>
              </a:rPr>
              <a:t>Second </a:t>
            </a:r>
            <a:r>
              <a:rPr lang="fr-BE" dirty="0" err="1" smtClean="0">
                <a:latin typeface="Arial" pitchFamily="34" charset="0"/>
              </a:rPr>
              <a:t>study</a:t>
            </a:r>
            <a:r>
              <a:rPr lang="fr-BE" dirty="0" smtClean="0">
                <a:latin typeface="Arial" pitchFamily="34" charset="0"/>
              </a:rPr>
              <a:t> : </a:t>
            </a:r>
            <a:r>
              <a:rPr lang="fr-BE" dirty="0" err="1" smtClean="0">
                <a:latin typeface="Arial" pitchFamily="34" charset="0"/>
              </a:rPr>
              <a:t>Brief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to </a:t>
            </a:r>
            <a:r>
              <a:rPr lang="fr-BE" dirty="0" err="1" smtClean="0">
                <a:latin typeface="Arial" pitchFamily="34" charset="0"/>
              </a:rPr>
              <a:t>esbalish</a:t>
            </a:r>
            <a:r>
              <a:rPr lang="fr-BE" dirty="0" smtClean="0">
                <a:latin typeface="Arial" pitchFamily="34" charset="0"/>
              </a:rPr>
              <a:t> a </a:t>
            </a:r>
            <a:r>
              <a:rPr lang="fr-BE" dirty="0" err="1" smtClean="0">
                <a:latin typeface="Arial" pitchFamily="34" charset="0"/>
              </a:rPr>
              <a:t>link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between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and culture.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as a </a:t>
            </a:r>
            <a:r>
              <a:rPr lang="fr-BE" dirty="0" err="1" smtClean="0">
                <a:latin typeface="Arial" pitchFamily="34" charset="0"/>
              </a:rPr>
              <a:t>motor</a:t>
            </a:r>
            <a:r>
              <a:rPr lang="fr-BE" dirty="0" smtClean="0">
                <a:latin typeface="Arial" pitchFamily="34" charset="0"/>
              </a:rPr>
              <a:t> of innovation in the </a:t>
            </a:r>
            <a:r>
              <a:rPr lang="fr-BE" dirty="0" err="1" smtClean="0">
                <a:latin typeface="Arial" pitchFamily="34" charset="0"/>
              </a:rPr>
              <a:t>economy</a:t>
            </a:r>
            <a:r>
              <a:rPr lang="fr-BE" dirty="0" smtClean="0">
                <a:latin typeface="Arial" pitchFamily="34" charset="0"/>
              </a:rPr>
              <a:t> and society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>
                <a:latin typeface="Arial" pitchFamily="34" charset="0"/>
              </a:rPr>
              <a:t>Can cultural production or art </a:t>
            </a:r>
            <a:r>
              <a:rPr lang="fr-BE" dirty="0" err="1" smtClean="0">
                <a:latin typeface="Arial" pitchFamily="34" charset="0"/>
              </a:rPr>
              <a:t>stimulate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which</a:t>
            </a:r>
            <a:r>
              <a:rPr lang="fr-BE" dirty="0" smtClean="0">
                <a:latin typeface="Arial" pitchFamily="34" charset="0"/>
              </a:rPr>
              <a:t> in </a:t>
            </a:r>
            <a:r>
              <a:rPr lang="fr-BE" dirty="0" err="1" smtClean="0">
                <a:latin typeface="Arial" pitchFamily="34" charset="0"/>
              </a:rPr>
              <a:t>turn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will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generate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sustainalbe</a:t>
            </a:r>
            <a:r>
              <a:rPr lang="fr-BE" dirty="0" smtClean="0">
                <a:latin typeface="Arial" pitchFamily="34" charset="0"/>
              </a:rPr>
              <a:t> jobs and </a:t>
            </a:r>
            <a:r>
              <a:rPr lang="fr-BE" dirty="0" err="1" smtClean="0">
                <a:latin typeface="Arial" pitchFamily="34" charset="0"/>
              </a:rPr>
              <a:t>wealth</a:t>
            </a:r>
            <a:r>
              <a:rPr lang="fr-BE" dirty="0" smtClean="0">
                <a:latin typeface="Arial" pitchFamily="34" charset="0"/>
              </a:rPr>
              <a:t>? </a:t>
            </a:r>
          </a:p>
          <a:p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everywhere</a:t>
            </a:r>
            <a:r>
              <a:rPr lang="fr-BE" dirty="0" smtClean="0">
                <a:latin typeface="Arial" pitchFamily="34" charset="0"/>
              </a:rPr>
              <a:t> – a </a:t>
            </a:r>
            <a:r>
              <a:rPr lang="fr-BE" dirty="0" err="1" smtClean="0">
                <a:latin typeface="Arial" pitchFamily="34" charset="0"/>
              </a:rPr>
              <a:t>catchphrase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epitomises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success</a:t>
            </a:r>
            <a:r>
              <a:rPr lang="fr-BE" dirty="0" smtClean="0">
                <a:latin typeface="Arial" pitchFamily="34" charset="0"/>
              </a:rPr>
              <a:t>/^</a:t>
            </a:r>
            <a:r>
              <a:rPr lang="fr-BE" dirty="0" err="1" smtClean="0">
                <a:latin typeface="Arial" pitchFamily="34" charset="0"/>
              </a:rPr>
              <a:t>progress</a:t>
            </a:r>
            <a:r>
              <a:rPr lang="fr-BE" dirty="0" smtClean="0">
                <a:latin typeface="Arial" pitchFamily="34" charset="0"/>
              </a:rPr>
              <a:t> – attractive / </a:t>
            </a:r>
            <a:r>
              <a:rPr lang="fr-BE" dirty="0" err="1" smtClean="0">
                <a:latin typeface="Arial" pitchFamily="34" charset="0"/>
              </a:rPr>
              <a:t>children</a:t>
            </a:r>
            <a:endParaRPr lang="fr-BE" dirty="0" smtClean="0">
              <a:latin typeface="Arial" pitchFamily="34" charset="0"/>
            </a:endParaRPr>
          </a:p>
          <a:p>
            <a:r>
              <a:rPr lang="fr-BE" dirty="0" smtClean="0">
                <a:latin typeface="Arial" pitchFamily="34" charset="0"/>
              </a:rPr>
              <a:t>Culture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the expression of </a:t>
            </a:r>
            <a:r>
              <a:rPr lang="fr-BE" dirty="0" err="1" smtClean="0">
                <a:latin typeface="Arial" pitchFamily="34" charset="0"/>
              </a:rPr>
              <a:t>humans’creativity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knowledge</a:t>
            </a:r>
            <a:r>
              <a:rPr lang="fr-BE" dirty="0" smtClean="0">
                <a:latin typeface="Arial" pitchFamily="34" charset="0"/>
              </a:rPr>
              <a:t>, talents, civilisation - </a:t>
            </a:r>
          </a:p>
          <a:p>
            <a:r>
              <a:rPr lang="fr-BE" dirty="0" smtClean="0">
                <a:latin typeface="Arial" pitchFamily="34" charset="0"/>
              </a:rPr>
              <a:t>–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is</a:t>
            </a:r>
            <a:r>
              <a:rPr lang="fr-BE" dirty="0" smtClean="0">
                <a:latin typeface="Arial" pitchFamily="34" charset="0"/>
              </a:rPr>
              <a:t> not the </a:t>
            </a:r>
            <a:r>
              <a:rPr lang="fr-BE" dirty="0" err="1" smtClean="0">
                <a:latin typeface="Arial" pitchFamily="34" charset="0"/>
              </a:rPr>
              <a:t>monopoly</a:t>
            </a:r>
            <a:r>
              <a:rPr lang="fr-BE" dirty="0" smtClean="0">
                <a:latin typeface="Arial" pitchFamily="34" charset="0"/>
              </a:rPr>
              <a:t> of cultural </a:t>
            </a:r>
            <a:r>
              <a:rPr lang="fr-BE" dirty="0" err="1" smtClean="0">
                <a:latin typeface="Arial" pitchFamily="34" charset="0"/>
              </a:rPr>
              <a:t>activities</a:t>
            </a:r>
            <a:endParaRPr lang="fr-BE" dirty="0" smtClean="0">
              <a:latin typeface="Arial" pitchFamily="34" charset="0"/>
            </a:endParaRPr>
          </a:p>
          <a:p>
            <a:r>
              <a:rPr lang="fr-BE" dirty="0" smtClean="0">
                <a:latin typeface="Arial" pitchFamily="34" charset="0"/>
              </a:rPr>
              <a:t>– not culture as a </a:t>
            </a:r>
            <a:r>
              <a:rPr lang="fr-BE" dirty="0" err="1" smtClean="0">
                <a:latin typeface="Arial" pitchFamily="34" charset="0"/>
              </a:rPr>
              <a:t>motor</a:t>
            </a:r>
            <a:r>
              <a:rPr lang="fr-BE" dirty="0" smtClean="0">
                <a:latin typeface="Arial" pitchFamily="34" charset="0"/>
              </a:rPr>
              <a:t> of </a:t>
            </a:r>
            <a:r>
              <a:rPr lang="fr-BE" dirty="0" err="1" smtClean="0">
                <a:latin typeface="Arial" pitchFamily="34" charset="0"/>
              </a:rPr>
              <a:t>artistic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endParaRPr lang="fr-BE" dirty="0" smtClean="0">
              <a:latin typeface="Arial" pitchFamily="34" charset="0"/>
            </a:endParaRPr>
          </a:p>
          <a:p>
            <a:r>
              <a:rPr lang="fr-BE" dirty="0" err="1" smtClean="0">
                <a:latin typeface="Arial" pitchFamily="34" charset="0"/>
              </a:rPr>
              <a:t>Extracts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from</a:t>
            </a:r>
            <a:r>
              <a:rPr lang="fr-BE" dirty="0" smtClean="0">
                <a:latin typeface="Arial" pitchFamily="34" charset="0"/>
              </a:rPr>
              <a:t> the </a:t>
            </a:r>
            <a:r>
              <a:rPr lang="fr-BE" dirty="0" err="1" smtClean="0">
                <a:latin typeface="Arial" pitchFamily="34" charset="0"/>
              </a:rPr>
              <a:t>elements</a:t>
            </a:r>
            <a:r>
              <a:rPr lang="fr-BE" dirty="0" smtClean="0">
                <a:latin typeface="Arial" pitchFamily="34" charset="0"/>
              </a:rPr>
              <a:t> of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– </a:t>
            </a:r>
            <a:r>
              <a:rPr lang="fr-BE" dirty="0" err="1" smtClean="0">
                <a:latin typeface="Arial" pitchFamily="34" charset="0"/>
              </a:rPr>
              <a:t>personality</a:t>
            </a:r>
            <a:r>
              <a:rPr lang="fr-BE" dirty="0" smtClean="0">
                <a:latin typeface="Arial" pitchFamily="34" charset="0"/>
              </a:rPr>
              <a:t> , social </a:t>
            </a:r>
            <a:r>
              <a:rPr lang="fr-BE" dirty="0" err="1" smtClean="0">
                <a:latin typeface="Arial" pitchFamily="34" charset="0"/>
              </a:rPr>
              <a:t>contexts</a:t>
            </a:r>
            <a:r>
              <a:rPr lang="fr-BE" dirty="0" smtClean="0">
                <a:latin typeface="Arial" pitchFamily="34" charset="0"/>
              </a:rPr>
              <a:t>, </a:t>
            </a:r>
            <a:r>
              <a:rPr lang="fr-BE" dirty="0" err="1" smtClean="0">
                <a:latin typeface="Arial" pitchFamily="34" charset="0"/>
              </a:rPr>
              <a:t>psychology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what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comes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from</a:t>
            </a:r>
            <a:r>
              <a:rPr lang="fr-BE" dirty="0" smtClean="0">
                <a:latin typeface="Arial" pitchFamily="34" charset="0"/>
              </a:rPr>
              <a:t> culture and </a:t>
            </a:r>
            <a:r>
              <a:rPr lang="fr-BE" dirty="0" err="1" smtClean="0">
                <a:latin typeface="Arial" pitchFamily="34" charset="0"/>
              </a:rPr>
              <a:t>then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characterise</a:t>
            </a:r>
            <a:r>
              <a:rPr lang="fr-BE" dirty="0" smtClean="0">
                <a:latin typeface="Arial" pitchFamily="34" charset="0"/>
              </a:rPr>
              <a:t> culture </a:t>
            </a:r>
            <a:r>
              <a:rPr lang="fr-BE" dirty="0" err="1" smtClean="0">
                <a:latin typeface="Arial" pitchFamily="34" charset="0"/>
              </a:rPr>
              <a:t>based</a:t>
            </a:r>
            <a:r>
              <a:rPr lang="fr-BE" dirty="0" smtClean="0">
                <a:latin typeface="Arial" pitchFamily="34" charset="0"/>
              </a:rPr>
              <a:t> </a:t>
            </a:r>
            <a:r>
              <a:rPr lang="fr-BE" dirty="0" err="1" smtClean="0">
                <a:latin typeface="Arial" pitchFamily="34" charset="0"/>
              </a:rPr>
              <a:t>creativity</a:t>
            </a:r>
            <a:r>
              <a:rPr lang="fr-BE" dirty="0" smtClean="0">
                <a:latin typeface="Arial" pitchFamily="34" charset="0"/>
              </a:rPr>
              <a:t> - </a:t>
            </a:r>
            <a:endParaRPr lang="fr-FR" dirty="0" smtClean="0">
              <a:latin typeface="Arial" pitchFamily="34" charset="0"/>
            </a:endParaRPr>
          </a:p>
          <a:p>
            <a:endParaRPr lang="fr-F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550F-63A5-4110-A812-A98AFED712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4B64-A8AA-42FD-B1C0-9A0D149C25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74638"/>
            <a:ext cx="18716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464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6463-8463-4187-A7B7-1E9723C05B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47645-F510-4595-9958-BBCCE19AC1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F7E0-0CAD-4CB3-8352-FD6C9F8C3C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2772-476D-4727-9356-8D70843DDD7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7C35-AE96-406D-B1C2-E548418340A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A00C-51E0-451B-92A3-9CCE0E8F578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0BB5-2A11-4D19-826C-B3271803769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EE20-4265-46AC-BAC2-86CC2FEE06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26CA-C801-44A8-96EB-1E0892C7D4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488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1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18FAB28-B3F4-4EA9-9A67-3D9291C88A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2" name="Picture 9" descr="LOGO_WE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6092825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Pr_sentation_Microsoft_Office_PowerPoint_97-20032.ppt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net.e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eablog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euille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1916113"/>
            <a:ext cx="7416800" cy="1470025"/>
          </a:xfrm>
        </p:spPr>
        <p:txBody>
          <a:bodyPr/>
          <a:lstStyle/>
          <a:p>
            <a:pPr eaLnBrk="1" hangingPunct="1"/>
            <a:r>
              <a:rPr lang="nl-BE" sz="2800" dirty="0" err="1" smtClean="0"/>
              <a:t>Towards</a:t>
            </a:r>
            <a:r>
              <a:rPr lang="nl-BE" sz="2800" dirty="0" smtClean="0"/>
              <a:t> </a:t>
            </a:r>
            <a:r>
              <a:rPr lang="nl-BE" sz="2800" dirty="0" err="1" smtClean="0"/>
              <a:t>Creative</a:t>
            </a:r>
            <a:r>
              <a:rPr lang="nl-BE" sz="2800" dirty="0" smtClean="0"/>
              <a:t> </a:t>
            </a:r>
            <a:r>
              <a:rPr lang="nl-BE" sz="2800" smtClean="0"/>
              <a:t>Europe</a:t>
            </a:r>
            <a:r>
              <a:rPr lang="nl-BE" sz="2800" dirty="0" smtClean="0"/>
              <a:t> </a:t>
            </a: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3644900"/>
            <a:ext cx="7272337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nl-BE" dirty="0" err="1" smtClean="0"/>
              <a:t>Newcastle</a:t>
            </a:r>
            <a:r>
              <a:rPr lang="nl-BE" dirty="0" smtClean="0"/>
              <a:t>  </a:t>
            </a:r>
            <a:endParaRPr lang="nl-BE" dirty="0" smtClean="0"/>
          </a:p>
          <a:p>
            <a:pPr marL="0" indent="0" algn="ctr" eaLnBrk="1" hangingPunct="1">
              <a:buFontTx/>
              <a:buNone/>
            </a:pPr>
            <a:endParaRPr lang="nl-BE" dirty="0" smtClean="0"/>
          </a:p>
          <a:p>
            <a:pPr marL="0" indent="0" algn="ctr" eaLnBrk="1" hangingPunct="1">
              <a:buFontTx/>
              <a:buNone/>
            </a:pPr>
            <a:r>
              <a:rPr lang="nl-BE" dirty="0" err="1" smtClean="0"/>
              <a:t>June</a:t>
            </a:r>
            <a:r>
              <a:rPr lang="nl-BE" dirty="0" smtClean="0"/>
              <a:t>  </a:t>
            </a:r>
            <a:r>
              <a:rPr lang="nl-BE" dirty="0" smtClean="0"/>
              <a:t>2012  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3143250" y="3000375"/>
            <a:ext cx="3455988" cy="3311525"/>
          </a:xfrm>
          <a:prstGeom prst="ellipse">
            <a:avLst/>
          </a:prstGeom>
          <a:solidFill>
            <a:srgbClr val="CCFFFF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488237" cy="1143000"/>
          </a:xfrm>
        </p:spPr>
        <p:txBody>
          <a:bodyPr/>
          <a:lstStyle/>
          <a:p>
            <a:pPr eaLnBrk="1" hangingPunct="1"/>
            <a:r>
              <a:rPr lang="nl-BE" smtClean="0"/>
              <a:t>The Components of Culture-based Creativity</a:t>
            </a:r>
            <a:endParaRPr lang="en-US" smtClean="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195513" y="1700213"/>
            <a:ext cx="3241675" cy="3097212"/>
          </a:xfrm>
          <a:prstGeom prst="ellipse">
            <a:avLst/>
          </a:prstGeom>
          <a:solidFill>
            <a:srgbClr val="FFFF99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4067175" y="1773238"/>
            <a:ext cx="3097213" cy="3024187"/>
          </a:xfrm>
          <a:prstGeom prst="ellipse">
            <a:avLst/>
          </a:prstGeom>
          <a:solidFill>
            <a:srgbClr val="FFCC99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571750" y="2492375"/>
            <a:ext cx="142875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200" b="1"/>
              <a:t>ARTISTIC SKILLS</a:t>
            </a:r>
          </a:p>
          <a:p>
            <a:pPr>
              <a:spcBef>
                <a:spcPct val="50000"/>
              </a:spcBef>
            </a:pPr>
            <a:r>
              <a:rPr lang="nl-BE" sz="1400" b="1"/>
              <a:t>(</a:t>
            </a:r>
            <a:r>
              <a:rPr lang="nl-BE" sz="1100" b="1"/>
              <a:t>expertise</a:t>
            </a:r>
            <a:r>
              <a:rPr lang="nl-BE" sz="1400" b="1"/>
              <a:t>)</a:t>
            </a:r>
            <a:endParaRPr lang="en-US" sz="1400" b="1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5508625" y="2636838"/>
            <a:ext cx="15113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200" b="1"/>
              <a:t>LATERAL THINKING SKILLS</a:t>
            </a:r>
            <a:endParaRPr lang="en-US" sz="1200" b="1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067175" y="5072063"/>
            <a:ext cx="15113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200" b="1"/>
              <a:t>A CONDUCIVE ENVIRONMENT</a:t>
            </a:r>
            <a:endParaRPr lang="en-US" sz="1200" b="1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067175" y="3284538"/>
            <a:ext cx="1295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 b="1"/>
              <a:t>CREATIVITY</a:t>
            </a:r>
            <a:endParaRPr lang="en-US" sz="1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420938"/>
            <a:ext cx="14097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5214938"/>
            <a:ext cx="5486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49275"/>
            <a:ext cx="46863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549275"/>
            <a:ext cx="1789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4375" y="-157163"/>
            <a:ext cx="7358063" cy="2216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124200" algn="l"/>
              </a:tabLst>
            </a:pPr>
            <a:r>
              <a:rPr lang="en-GB" sz="2400">
                <a:solidFill>
                  <a:srgbClr val="80808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en-GB" sz="2400">
                <a:solidFill>
                  <a:srgbClr val="808080"/>
                </a:solidFill>
                <a:ea typeface="Times New Roman" pitchFamily="18" charset="0"/>
                <a:cs typeface="Arial" pitchFamily="34" charset="0"/>
              </a:rPr>
            </a:br>
            <a:r>
              <a:rPr lang="en-GB" sz="2400">
                <a:solidFill>
                  <a:srgbClr val="808080"/>
                </a:solidFill>
                <a:ea typeface="Times New Roman" pitchFamily="18" charset="0"/>
                <a:cs typeface="Arial" pitchFamily="34" charset="0"/>
              </a:rPr>
              <a:t>Creativity – Multi-dimensional </a:t>
            </a:r>
          </a:p>
          <a:p>
            <a:pPr algn="ctr">
              <a:tabLst>
                <a:tab pos="3124200" algn="l"/>
              </a:tabLst>
            </a:pPr>
            <a:endParaRPr lang="en-US" sz="240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3124200" algn="l"/>
              </a:tabLst>
            </a:pPr>
            <a:r>
              <a:rPr lang="en-GB">
                <a:ea typeface="Times New Roman" pitchFamily="18" charset="0"/>
                <a:cs typeface="Arial" pitchFamily="34" charset="0"/>
              </a:rPr>
              <a:t>Creativity” is defined as a cross-sector and multidisciplinary way, mixing elements of “artistic creativity”, “economic innovation” as well as “technological innovation.” </a:t>
            </a:r>
            <a:r>
              <a:rPr lang="en-GB" sz="1200" i="1">
                <a:ea typeface="Times New Roman" pitchFamily="18" charset="0"/>
                <a:cs typeface="Arial" pitchFamily="34" charset="0"/>
              </a:rPr>
              <a:t>	</a:t>
            </a:r>
            <a:endParaRPr lang="en-US" sz="1100">
              <a:ea typeface="Times New Roman" pitchFamily="18" charset="0"/>
              <a:cs typeface="Arial" pitchFamily="34" charset="0"/>
            </a:endParaRPr>
          </a:p>
          <a:p>
            <a:pPr eaLnBrk="0" hangingPunct="0">
              <a:tabLst>
                <a:tab pos="3124200" algn="l"/>
              </a:tabLst>
            </a:pPr>
            <a:r>
              <a:rPr lang="en-GB" sz="1200">
                <a:ea typeface="Times New Roman" pitchFamily="18" charset="0"/>
                <a:cs typeface="Arial" pitchFamily="34" charset="0"/>
              </a:rPr>
              <a:t>           			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785813" y="2133600"/>
            <a:ext cx="6858000" cy="3781425"/>
            <a:chOff x="3984" y="5697"/>
            <a:chExt cx="3455" cy="2880"/>
          </a:xfrm>
        </p:grpSpPr>
        <p:sp>
          <p:nvSpPr>
            <p:cNvPr id="11269" name="AutoShape 4"/>
            <p:cNvSpPr>
              <a:spLocks noChangeAspect="1" noChangeArrowheads="1"/>
            </p:cNvSpPr>
            <p:nvPr/>
          </p:nvSpPr>
          <p:spPr bwMode="auto">
            <a:xfrm>
              <a:off x="3984" y="5697"/>
              <a:ext cx="3455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AutoShape 5"/>
            <p:cNvSpPr>
              <a:spLocks noChangeArrowheads="1"/>
            </p:cNvSpPr>
            <p:nvPr/>
          </p:nvSpPr>
          <p:spPr bwMode="auto">
            <a:xfrm rot="5400000">
              <a:off x="5442" y="6488"/>
              <a:ext cx="432" cy="180"/>
            </a:xfrm>
            <a:prstGeom prst="leftRightArrow">
              <a:avLst>
                <a:gd name="adj1" fmla="val 38296"/>
                <a:gd name="adj2" fmla="val 78156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utoShape 6"/>
            <p:cNvSpPr>
              <a:spLocks noChangeArrowheads="1"/>
            </p:cNvSpPr>
            <p:nvPr/>
          </p:nvSpPr>
          <p:spPr bwMode="auto">
            <a:xfrm rot="7197938">
              <a:off x="3987" y="6704"/>
              <a:ext cx="1584" cy="324"/>
            </a:xfrm>
            <a:prstGeom prst="leftRightArrow">
              <a:avLst>
                <a:gd name="adj1" fmla="val 38296"/>
                <a:gd name="adj2" fmla="val 159206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AutoShape 7"/>
            <p:cNvSpPr>
              <a:spLocks noChangeArrowheads="1"/>
            </p:cNvSpPr>
            <p:nvPr/>
          </p:nvSpPr>
          <p:spPr bwMode="auto">
            <a:xfrm rot="10800000">
              <a:off x="4992" y="7802"/>
              <a:ext cx="1295" cy="288"/>
            </a:xfrm>
            <a:prstGeom prst="leftRightArrow">
              <a:avLst>
                <a:gd name="adj1" fmla="val 38296"/>
                <a:gd name="adj2" fmla="val 146429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AutoShape 8"/>
            <p:cNvSpPr>
              <a:spLocks noChangeArrowheads="1"/>
            </p:cNvSpPr>
            <p:nvPr/>
          </p:nvSpPr>
          <p:spPr bwMode="auto">
            <a:xfrm rot="8515463">
              <a:off x="4722" y="7496"/>
              <a:ext cx="432" cy="180"/>
            </a:xfrm>
            <a:prstGeom prst="leftRightArrow">
              <a:avLst>
                <a:gd name="adj1" fmla="val 38296"/>
                <a:gd name="adj2" fmla="val 78156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AutoShape 9"/>
            <p:cNvSpPr>
              <a:spLocks noChangeArrowheads="1"/>
            </p:cNvSpPr>
            <p:nvPr/>
          </p:nvSpPr>
          <p:spPr bwMode="auto">
            <a:xfrm rot="-8471827">
              <a:off x="6000" y="7514"/>
              <a:ext cx="431" cy="180"/>
            </a:xfrm>
            <a:prstGeom prst="leftRightArrow">
              <a:avLst>
                <a:gd name="adj1" fmla="val 38296"/>
                <a:gd name="adj2" fmla="val 77975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AutoShape 10"/>
            <p:cNvSpPr>
              <a:spLocks noChangeArrowheads="1"/>
            </p:cNvSpPr>
            <p:nvPr/>
          </p:nvSpPr>
          <p:spPr bwMode="auto">
            <a:xfrm rot="3512691">
              <a:off x="5692" y="6727"/>
              <a:ext cx="1593" cy="287"/>
            </a:xfrm>
            <a:prstGeom prst="leftRightArrow">
              <a:avLst>
                <a:gd name="adj1" fmla="val 38296"/>
                <a:gd name="adj2" fmla="val 180752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1"/>
            <p:cNvSpPr txBox="1">
              <a:spLocks noChangeArrowheads="1"/>
            </p:cNvSpPr>
            <p:nvPr/>
          </p:nvSpPr>
          <p:spPr bwMode="auto">
            <a:xfrm>
              <a:off x="3984" y="7802"/>
              <a:ext cx="805" cy="43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BE" sz="1400">
                  <a:solidFill>
                    <a:srgbClr val="FFFFFF"/>
                  </a:solidFill>
                  <a:ea typeface="Times New Roman" pitchFamily="18" charset="0"/>
                  <a:cs typeface="Arial" pitchFamily="34" charset="0"/>
                </a:rPr>
                <a:t>Economic creativity</a:t>
              </a:r>
              <a:endParaRPr lang="fr-BE" sz="140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6431" y="7802"/>
              <a:ext cx="866" cy="43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BE" sz="1400">
                  <a:solidFill>
                    <a:srgbClr val="FFFFFF"/>
                  </a:solidFill>
                  <a:ea typeface="Times New Roman" pitchFamily="18" charset="0"/>
                  <a:cs typeface="Arial" pitchFamily="34" charset="0"/>
                </a:rPr>
                <a:t>Cultural creativity</a:t>
              </a:r>
              <a:endParaRPr lang="fr-BE" sz="140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5193" y="5697"/>
              <a:ext cx="864" cy="432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BE" sz="1400">
                  <a:solidFill>
                    <a:srgbClr val="FFFFFF"/>
                  </a:solidFill>
                  <a:ea typeface="Times New Roman" pitchFamily="18" charset="0"/>
                  <a:cs typeface="Arial" pitchFamily="34" charset="0"/>
                </a:rPr>
                <a:t>Scientific creativity</a:t>
              </a:r>
              <a:endParaRPr lang="fr-BE" sz="1400"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5193" y="6849"/>
              <a:ext cx="865" cy="576"/>
            </a:xfrm>
            <a:prstGeom prst="rect">
              <a:avLst/>
            </a:prstGeom>
            <a:solidFill>
              <a:srgbClr val="6666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BE" sz="1400">
                  <a:solidFill>
                    <a:srgbClr val="FFFFFF"/>
                  </a:solidFill>
                  <a:ea typeface="Times New Roman" pitchFamily="18" charset="0"/>
                  <a:cs typeface="Arial" pitchFamily="34" charset="0"/>
                </a:rPr>
                <a:t>Technological</a:t>
              </a:r>
            </a:p>
            <a:p>
              <a:pPr algn="ctr" eaLnBrk="0" hangingPunct="0"/>
              <a:r>
                <a:rPr lang="fr-BE" sz="1400">
                  <a:solidFill>
                    <a:srgbClr val="FFFFFF"/>
                  </a:solidFill>
                  <a:ea typeface="Times New Roman" pitchFamily="18" charset="0"/>
                  <a:cs typeface="Arial" pitchFamily="34" charset="0"/>
                </a:rPr>
                <a:t> creativity</a:t>
              </a:r>
              <a:endParaRPr lang="fr-BE" sz="1400"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1214438" y="5929313"/>
            <a:ext cx="6000750" cy="928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>
                <a:ea typeface="Times New Roman" pitchFamily="18" charset="0"/>
                <a:cs typeface="Arial" pitchFamily="34" charset="0"/>
              </a:rPr>
              <a:t>A process of interactions and spill-over effects between different innovative processes</a:t>
            </a:r>
            <a:endParaRPr lang="en-US"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en-US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268760"/>
            <a:ext cx="6320159" cy="42134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8569325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3557" name="Picture 5" descr="ent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357188"/>
            <a:ext cx="550703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143125" y="6000750"/>
            <a:ext cx="5143500" cy="366713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BE" dirty="0"/>
              <a:t>Entropa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-zvQW2RPSLgg/TwXmnWS-TCI/AAAAAAAAAzE/wTIWpo68IUs/w399-h598-k/IMAG004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20688"/>
            <a:ext cx="3800475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I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" y="219075"/>
            <a:ext cx="8601075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628800"/>
            <a:ext cx="1296144" cy="44644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68000" tIns="14400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Awareness -raising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2555776" y="1628800"/>
            <a:ext cx="4536504" cy="1224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Policy Learning Platform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+ ECIAP.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2320" y="1628800"/>
            <a:ext cx="1296144" cy="44644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endParaRPr lang="fr-BE" dirty="0" smtClean="0"/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Information service and guidance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3284984"/>
            <a:ext cx="1368152" cy="2808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Concrete action 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Public-private partnerships on vouchers for innovation support</a:t>
            </a:r>
          </a:p>
          <a:p>
            <a:pPr algn="ctr"/>
            <a:endParaRPr lang="en-US" sz="110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+ </a:t>
            </a:r>
            <a:r>
              <a:rPr lang="en-US" sz="1100" dirty="0" err="1" smtClean="0">
                <a:solidFill>
                  <a:schemeClr val="tx1"/>
                </a:solidFill>
              </a:rPr>
              <a:t>Innova</a:t>
            </a:r>
            <a:r>
              <a:rPr lang="en-US" sz="1100" dirty="0" smtClean="0">
                <a:solidFill>
                  <a:schemeClr val="tx1"/>
                </a:solidFill>
              </a:rPr>
              <a:t> creativity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4CNW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Vinci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FAD-INS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u="sng" dirty="0" smtClean="0">
              <a:solidFill>
                <a:schemeClr val="tx1"/>
              </a:solidFill>
            </a:endParaRPr>
          </a:p>
          <a:p>
            <a:pPr algn="ctr"/>
            <a:endParaRPr lang="en-US" sz="1000" b="1" u="sng" dirty="0" smtClean="0">
              <a:solidFill>
                <a:schemeClr val="tx1"/>
              </a:solidFill>
            </a:endParaRPr>
          </a:p>
          <a:p>
            <a:pPr algn="ctr"/>
            <a:endParaRPr lang="en-US" sz="1000" b="1" u="sng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3284984"/>
            <a:ext cx="1368152" cy="2808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Concrete action II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Public-private partnerships on access to finance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C-I factor</a:t>
            </a: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FAME</a:t>
            </a:r>
          </a:p>
          <a:p>
            <a:pPr algn="ctr"/>
            <a:endParaRPr lang="en-US" sz="1050" b="1" u="sng" dirty="0" smtClean="0">
              <a:solidFill>
                <a:schemeClr val="tx1"/>
              </a:solidFill>
            </a:endParaRPr>
          </a:p>
          <a:p>
            <a:pPr algn="ctr"/>
            <a:endParaRPr lang="en-US" sz="1050" b="1" u="sng" dirty="0" smtClean="0">
              <a:solidFill>
                <a:schemeClr val="tx1"/>
              </a:solidFill>
            </a:endParaRPr>
          </a:p>
          <a:p>
            <a:pPr algn="ctr"/>
            <a:endParaRPr lang="fr-BE" sz="1050" b="1" dirty="0"/>
          </a:p>
        </p:txBody>
      </p:sp>
      <p:sp>
        <p:nvSpPr>
          <p:cNvPr id="10" name="Rectangle 9"/>
          <p:cNvSpPr/>
          <p:nvPr/>
        </p:nvSpPr>
        <p:spPr>
          <a:xfrm>
            <a:off x="5652120" y="3284984"/>
            <a:ext cx="1368152" cy="2808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Concrete action III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Public-private partnerships on cluster excellence &amp; cooperation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ECCL</a:t>
            </a: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Cluster 2020</a:t>
            </a:r>
          </a:p>
        </p:txBody>
      </p:sp>
      <p:sp>
        <p:nvSpPr>
          <p:cNvPr id="14" name="Up-Down Arrow 13"/>
          <p:cNvSpPr/>
          <p:nvPr/>
        </p:nvSpPr>
        <p:spPr>
          <a:xfrm>
            <a:off x="2987824" y="2852936"/>
            <a:ext cx="288032" cy="432048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Up-Down Arrow 14"/>
          <p:cNvSpPr/>
          <p:nvPr/>
        </p:nvSpPr>
        <p:spPr>
          <a:xfrm>
            <a:off x="4572000" y="2852936"/>
            <a:ext cx="288032" cy="432048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Up-Down Arrow 15"/>
          <p:cNvSpPr/>
          <p:nvPr/>
        </p:nvSpPr>
        <p:spPr>
          <a:xfrm>
            <a:off x="6156176" y="2852936"/>
            <a:ext cx="288032" cy="432048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092280" y="2780928"/>
            <a:ext cx="36004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4930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681995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42371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Typology</a:t>
            </a:r>
            <a:r>
              <a:rPr lang="fr-BE" dirty="0" smtClean="0"/>
              <a:t> of Culture-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dirty="0" err="1" smtClean="0"/>
              <a:t>Investment</a:t>
            </a:r>
            <a:r>
              <a:rPr lang="fr-BE" dirty="0" smtClean="0"/>
              <a:t> Support:</a:t>
            </a:r>
            <a:br>
              <a:rPr lang="fr-BE" dirty="0" smtClean="0"/>
            </a:br>
            <a:r>
              <a:rPr lang="fr-BE" sz="1800" dirty="0" smtClean="0"/>
              <a:t> </a:t>
            </a:r>
            <a:endParaRPr lang="fr-BE" dirty="0" smtClean="0"/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900113" y="1340768"/>
            <a:ext cx="7416800" cy="4774282"/>
          </a:xfrm>
        </p:spPr>
        <p:txBody>
          <a:bodyPr/>
          <a:lstStyle/>
          <a:p>
            <a:pPr algn="just"/>
            <a:r>
              <a:rPr lang="en-US" sz="1800" b="1" dirty="0" smtClean="0"/>
              <a:t>Cultural skills, education, training </a:t>
            </a:r>
            <a:r>
              <a:rPr lang="en-US" sz="1800" dirty="0" smtClean="0"/>
              <a:t>to train young talents</a:t>
            </a:r>
            <a:endParaRPr lang="en-US" sz="1800" b="1" dirty="0" smtClean="0"/>
          </a:p>
          <a:p>
            <a:pPr algn="just"/>
            <a:endParaRPr lang="fr-BE" sz="1800" dirty="0" smtClean="0"/>
          </a:p>
          <a:p>
            <a:pPr algn="just"/>
            <a:r>
              <a:rPr lang="fr-FR" sz="1800" b="1" dirty="0" smtClean="0"/>
              <a:t>Cultural </a:t>
            </a:r>
            <a:r>
              <a:rPr lang="fr-FR" sz="1800" b="1" dirty="0" err="1" smtClean="0"/>
              <a:t>heritage</a:t>
            </a:r>
            <a:r>
              <a:rPr lang="fr-FR" sz="1800" b="1" dirty="0" smtClean="0"/>
              <a:t> and </a:t>
            </a:r>
            <a:r>
              <a:rPr lang="fr-FR" sz="1800" b="1" dirty="0" err="1" smtClean="0"/>
              <a:t>Craft</a:t>
            </a:r>
            <a:r>
              <a:rPr lang="fr-FR" sz="1800" b="1" dirty="0" smtClean="0"/>
              <a:t>  </a:t>
            </a:r>
            <a:r>
              <a:rPr lang="fr-FR" sz="1800" dirty="0" smtClean="0"/>
              <a:t>to mine local cultural ressources </a:t>
            </a:r>
            <a:endParaRPr lang="fr-FR" sz="1800" b="1" dirty="0" smtClean="0"/>
          </a:p>
          <a:p>
            <a:pPr algn="just"/>
            <a:endParaRPr lang="fr-BE" sz="1800" dirty="0" smtClean="0"/>
          </a:p>
          <a:p>
            <a:pPr algn="just"/>
            <a:r>
              <a:rPr lang="fr-FR" sz="1800" b="1" dirty="0" err="1" smtClean="0"/>
              <a:t>Urban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regeneration</a:t>
            </a:r>
            <a:r>
              <a:rPr lang="fr-FR" sz="1800" b="1" dirty="0" smtClean="0"/>
              <a:t> and social </a:t>
            </a:r>
            <a:r>
              <a:rPr lang="fr-FR" sz="1800" b="1" dirty="0" err="1" smtClean="0"/>
              <a:t>cohesion</a:t>
            </a:r>
            <a:r>
              <a:rPr lang="fr-FR" sz="1800" b="1" dirty="0" smtClean="0"/>
              <a:t> </a:t>
            </a:r>
          </a:p>
          <a:p>
            <a:pPr algn="just"/>
            <a:endParaRPr lang="fr-BE" sz="1800" dirty="0" smtClean="0"/>
          </a:p>
          <a:p>
            <a:pPr algn="just"/>
            <a:r>
              <a:rPr lang="fr-FR" sz="1800" b="1" dirty="0" err="1" smtClean="0"/>
              <a:t>Artistic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projects</a:t>
            </a:r>
            <a:r>
              <a:rPr lang="fr-FR" sz="1800" b="1" dirty="0" smtClean="0"/>
              <a:t> and </a:t>
            </a:r>
            <a:r>
              <a:rPr lang="fr-FR" sz="1800" b="1" dirty="0" err="1" smtClean="0"/>
              <a:t>activities</a:t>
            </a:r>
            <a:r>
              <a:rPr lang="fr-FR" sz="1800" b="1" dirty="0" smtClean="0"/>
              <a:t>  </a:t>
            </a:r>
            <a:r>
              <a:rPr lang="fr-FR" sz="1800" dirty="0" smtClean="0"/>
              <a:t>to change perceptions and </a:t>
            </a:r>
            <a:r>
              <a:rPr lang="fr-FR" sz="1800" dirty="0" err="1" smtClean="0"/>
              <a:t>meanings</a:t>
            </a:r>
            <a:r>
              <a:rPr lang="fr-FR" sz="1800" dirty="0" smtClean="0"/>
              <a:t> </a:t>
            </a:r>
            <a:endParaRPr lang="fr-FR" sz="1800" b="1" dirty="0" smtClean="0"/>
          </a:p>
          <a:p>
            <a:pPr algn="just"/>
            <a:endParaRPr lang="fr-BE" sz="1800" dirty="0" smtClean="0"/>
          </a:p>
          <a:p>
            <a:pPr algn="just"/>
            <a:r>
              <a:rPr lang="fr-FR" sz="1800" b="1" dirty="0" smtClean="0"/>
              <a:t>Cultural and </a:t>
            </a:r>
            <a:r>
              <a:rPr lang="fr-FR" sz="1800" b="1" dirty="0" err="1" smtClean="0"/>
              <a:t>Creative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Entrepreneurship</a:t>
            </a:r>
            <a:r>
              <a:rPr lang="fr-FR" sz="1800" b="1" dirty="0" smtClean="0"/>
              <a:t>/Industries  </a:t>
            </a:r>
            <a:r>
              <a:rPr lang="fr-FR" sz="1800" dirty="0" smtClean="0"/>
              <a:t>to </a:t>
            </a:r>
            <a:r>
              <a:rPr lang="fr-FR" sz="1800" dirty="0" err="1" smtClean="0"/>
              <a:t>develop</a:t>
            </a:r>
            <a:r>
              <a:rPr lang="fr-FR" sz="1800" dirty="0" smtClean="0"/>
              <a:t>  </a:t>
            </a:r>
            <a:r>
              <a:rPr lang="fr-FR" sz="1800" dirty="0" err="1" smtClean="0"/>
              <a:t>tomorrow</a:t>
            </a:r>
            <a:r>
              <a:rPr lang="fr-FR" sz="1800" dirty="0" smtClean="0"/>
              <a:t> ‘s </a:t>
            </a:r>
            <a:r>
              <a:rPr lang="fr-FR" sz="1800" dirty="0" err="1" smtClean="0"/>
              <a:t>economy</a:t>
            </a:r>
            <a:endParaRPr lang="fr-FR" sz="1800" b="1" dirty="0" smtClean="0"/>
          </a:p>
          <a:p>
            <a:pPr algn="just"/>
            <a:endParaRPr lang="fr-BE" sz="1800" dirty="0" smtClean="0"/>
          </a:p>
          <a:p>
            <a:pPr algn="just"/>
            <a:r>
              <a:rPr lang="en-US" sz="1800" b="1" dirty="0" smtClean="0"/>
              <a:t>Culture-based creativity </a:t>
            </a:r>
            <a:r>
              <a:rPr lang="en-US" sz="1800" dirty="0" smtClean="0"/>
              <a:t>, which refers to projects/processes with  culture/Art as a source of innovation. </a:t>
            </a:r>
            <a:endParaRPr lang="fr-B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dirty="0" err="1" smtClean="0"/>
              <a:t>KEA’s</a:t>
            </a:r>
            <a:r>
              <a:rPr lang="nl-BE" dirty="0" smtClean="0"/>
              <a:t> </a:t>
            </a:r>
            <a:r>
              <a:rPr lang="nl-BE" dirty="0" err="1" smtClean="0"/>
              <a:t>narrative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CCI policies   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00200"/>
            <a:ext cx="7416800" cy="4709120"/>
          </a:xfrm>
        </p:spPr>
        <p:txBody>
          <a:bodyPr/>
          <a:lstStyle/>
          <a:p>
            <a:pPr eaLnBrk="1" hangingPunct="1"/>
            <a:r>
              <a:rPr lang="en-GB" sz="1800" dirty="0" smtClean="0"/>
              <a:t>Measuring culture as a source of economic growth (2006 Economy of Culture in Europe) </a:t>
            </a:r>
          </a:p>
          <a:p>
            <a:pPr eaLnBrk="1" hangingPunct="1">
              <a:buNone/>
            </a:pPr>
            <a:endParaRPr lang="en-GB" sz="1800" dirty="0" smtClean="0"/>
          </a:p>
          <a:p>
            <a:pPr eaLnBrk="1" hangingPunct="1"/>
            <a:r>
              <a:rPr lang="en-GB" sz="1800" dirty="0" smtClean="0"/>
              <a:t>Establishing Culture as a source of innovation  (Culture based creativity -2010).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smtClean="0"/>
              <a:t>Supporting International Trade (EUCTP)</a:t>
            </a:r>
          </a:p>
          <a:p>
            <a:pPr eaLnBrk="1" hangingPunct="1">
              <a:buNone/>
            </a:pPr>
            <a:endParaRPr lang="en-GB" sz="1800" dirty="0" smtClean="0"/>
          </a:p>
          <a:p>
            <a:pPr eaLnBrk="1" hangingPunct="1"/>
            <a:r>
              <a:rPr lang="en-GB" sz="1800" dirty="0" smtClean="0"/>
              <a:t>Supporting cities and regions CCI policies</a:t>
            </a:r>
          </a:p>
          <a:p>
            <a:pPr lvl="1" eaLnBrk="1" hangingPunct="1"/>
            <a:r>
              <a:rPr lang="en-GB" sz="1800" dirty="0" smtClean="0"/>
              <a:t>Valuing impact of policy measures for CCIs (CREA-RE)</a:t>
            </a:r>
          </a:p>
          <a:p>
            <a:pPr lvl="1" eaLnBrk="1" hangingPunct="1"/>
            <a:r>
              <a:rPr lang="en-GB" sz="1800" dirty="0" smtClean="0"/>
              <a:t>Advising European Parliament on EC structural fund policy (2014-2020)</a:t>
            </a:r>
          </a:p>
          <a:p>
            <a:pPr lvl="1" eaLnBrk="1" hangingPunct="1"/>
            <a:r>
              <a:rPr lang="en-GB" sz="1800" dirty="0" smtClean="0"/>
              <a:t>Establishing winning ECIA consortium (DG ENT)</a:t>
            </a:r>
          </a:p>
          <a:p>
            <a:pPr lvl="1" eaLnBrk="1" hangingPunct="1"/>
            <a:r>
              <a:rPr lang="en-GB" sz="1800" dirty="0" smtClean="0"/>
              <a:t>Mons Capital of Culture.</a:t>
            </a:r>
          </a:p>
          <a:p>
            <a:pPr eaLnBrk="1" hangingPunct="1">
              <a:buNone/>
            </a:pPr>
            <a:r>
              <a:rPr lang="en-GB" sz="1800" dirty="0" smtClean="0"/>
              <a:t> </a:t>
            </a:r>
          </a:p>
          <a:p>
            <a:pPr eaLnBrk="1" hangingPunct="1">
              <a:buNone/>
            </a:pPr>
            <a:endParaRPr lang="en-GB" sz="1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Meanings</a:t>
            </a:r>
            <a:r>
              <a:rPr lang="fr-BE" dirty="0" smtClean="0"/>
              <a:t>  of culture </a:t>
            </a:r>
            <a:r>
              <a:rPr lang="fr-BE" dirty="0" err="1" smtClean="0"/>
              <a:t>based</a:t>
            </a:r>
            <a:r>
              <a:rPr lang="fr-BE" dirty="0" smtClean="0"/>
              <a:t>-</a:t>
            </a:r>
            <a:r>
              <a:rPr lang="fr-BE" dirty="0" err="1" smtClean="0"/>
              <a:t>investment</a:t>
            </a:r>
            <a:r>
              <a:rPr lang="fr-BE" dirty="0" smtClean="0"/>
              <a:t> support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7" cy="5112568"/>
          </a:xfrm>
        </p:spPr>
        <p:txBody>
          <a:bodyPr/>
          <a:lstStyle/>
          <a:p>
            <a:r>
              <a:rPr lang="fr-BE" sz="1800" b="1" u="sng" dirty="0" smtClean="0"/>
              <a:t>People</a:t>
            </a:r>
            <a:r>
              <a:rPr lang="fr-BE" sz="1800" b="1" dirty="0" smtClean="0"/>
              <a:t> 	-</a:t>
            </a:r>
            <a:r>
              <a:rPr lang="fr-BE" sz="1800" b="1" dirty="0" smtClean="0">
                <a:latin typeface="Arial Black" pitchFamily="34" charset="0"/>
              </a:rPr>
              <a:t> </a:t>
            </a:r>
            <a:r>
              <a:rPr lang="fr-BE" sz="1800" dirty="0" err="1" smtClean="0">
                <a:latin typeface="Arial Black" pitchFamily="34" charset="0"/>
              </a:rPr>
              <a:t>Empowering</a:t>
            </a:r>
            <a:r>
              <a:rPr lang="fr-BE" sz="1800" dirty="0" smtClean="0">
                <a:latin typeface="Arial Black" pitchFamily="34" charset="0"/>
              </a:rPr>
              <a:t> </a:t>
            </a:r>
            <a:r>
              <a:rPr lang="fr-BE" sz="1800" dirty="0" smtClean="0"/>
              <a:t> </a:t>
            </a:r>
            <a:r>
              <a:rPr lang="fr-BE" sz="1800" dirty="0" err="1" smtClean="0"/>
              <a:t>artists</a:t>
            </a:r>
            <a:r>
              <a:rPr lang="fr-BE" sz="1800" dirty="0" smtClean="0"/>
              <a:t> and </a:t>
            </a:r>
            <a:r>
              <a:rPr lang="fr-BE" sz="1800" dirty="0" err="1" smtClean="0"/>
              <a:t>creative</a:t>
            </a:r>
            <a:r>
              <a:rPr lang="fr-BE" sz="1800" dirty="0" smtClean="0"/>
              <a:t> people / support  			</a:t>
            </a:r>
            <a:r>
              <a:rPr lang="fr-BE" sz="1800" dirty="0" err="1" smtClean="0"/>
              <a:t>people’s</a:t>
            </a:r>
            <a:r>
              <a:rPr lang="fr-BE" sz="1800" dirty="0" smtClean="0"/>
              <a:t>  </a:t>
            </a:r>
            <a:r>
              <a:rPr lang="fr-BE" sz="1800" dirty="0" err="1" smtClean="0"/>
              <a:t>creative</a:t>
            </a:r>
            <a:r>
              <a:rPr lang="fr-BE" sz="1800" dirty="0" smtClean="0"/>
              <a:t> vision</a:t>
            </a:r>
          </a:p>
          <a:p>
            <a:pPr lvl="4">
              <a:buNone/>
            </a:pPr>
            <a:r>
              <a:rPr lang="fr-BE" sz="1800" dirty="0" smtClean="0"/>
              <a:t>-</a:t>
            </a:r>
            <a:r>
              <a:rPr lang="fr-BE" sz="1800" dirty="0" err="1" smtClean="0"/>
              <a:t>Develop</a:t>
            </a:r>
            <a:r>
              <a:rPr lang="fr-BE" sz="1800" dirty="0" smtClean="0"/>
              <a:t> </a:t>
            </a:r>
            <a:r>
              <a:rPr lang="fr-BE" sz="1800" dirty="0" err="1" smtClean="0"/>
              <a:t>entrepreneurship</a:t>
            </a:r>
            <a:r>
              <a:rPr lang="fr-BE" sz="1800" dirty="0" smtClean="0"/>
              <a:t>  (</a:t>
            </a:r>
            <a:r>
              <a:rPr lang="fr-BE" sz="1800" dirty="0" err="1" smtClean="0"/>
              <a:t>Yes</a:t>
            </a:r>
            <a:r>
              <a:rPr lang="fr-BE" sz="1800" dirty="0" smtClean="0"/>
              <a:t> I </a:t>
            </a:r>
            <a:r>
              <a:rPr lang="fr-BE" sz="1800" dirty="0" err="1" smtClean="0"/>
              <a:t>can</a:t>
            </a:r>
            <a:r>
              <a:rPr lang="fr-BE" sz="1800" dirty="0" smtClean="0"/>
              <a:t>) </a:t>
            </a:r>
          </a:p>
          <a:p>
            <a:endParaRPr lang="fr-BE" sz="1800" dirty="0" smtClean="0"/>
          </a:p>
          <a:p>
            <a:r>
              <a:rPr lang="fr-BE" sz="1800" b="1" u="sng" dirty="0" err="1" smtClean="0"/>
              <a:t>Territory</a:t>
            </a:r>
            <a:r>
              <a:rPr lang="fr-BE" sz="1800" b="1" dirty="0" smtClean="0"/>
              <a:t> 	-</a:t>
            </a:r>
            <a:r>
              <a:rPr lang="fr-BE" sz="1800" dirty="0" err="1" smtClean="0"/>
              <a:t>Urban</a:t>
            </a:r>
            <a:r>
              <a:rPr lang="fr-BE" sz="1800" dirty="0" smtClean="0"/>
              <a:t> </a:t>
            </a:r>
            <a:r>
              <a:rPr lang="fr-BE" sz="1800" dirty="0" err="1" smtClean="0"/>
              <a:t>plannification</a:t>
            </a:r>
            <a:r>
              <a:rPr lang="fr-BE" sz="1800" dirty="0" smtClean="0"/>
              <a:t> and</a:t>
            </a:r>
            <a:r>
              <a:rPr lang="fr-BE" sz="1800" dirty="0" smtClean="0">
                <a:latin typeface="Arial Black" pitchFamily="34" charset="0"/>
              </a:rPr>
              <a:t> </a:t>
            </a:r>
            <a:r>
              <a:rPr lang="fr-BE" sz="1800" dirty="0" err="1" smtClean="0">
                <a:latin typeface="Arial Black" pitchFamily="34" charset="0"/>
              </a:rPr>
              <a:t>reappropriation</a:t>
            </a:r>
            <a:r>
              <a:rPr lang="fr-BE" sz="1800" dirty="0" smtClean="0">
                <a:latin typeface="Arial Black" pitchFamily="34" charset="0"/>
              </a:rPr>
              <a:t> </a:t>
            </a:r>
            <a:r>
              <a:rPr lang="fr-BE" sz="1800" dirty="0" smtClean="0"/>
              <a:t>of </a:t>
            </a:r>
            <a:r>
              <a:rPr lang="fr-BE" sz="1800" dirty="0" err="1" smtClean="0"/>
              <a:t>territory</a:t>
            </a:r>
            <a:r>
              <a:rPr lang="fr-BE" sz="1800" dirty="0" smtClean="0"/>
              <a:t> </a:t>
            </a:r>
          </a:p>
          <a:p>
            <a:pPr lvl="1"/>
            <a:r>
              <a:rPr lang="fr-BE" sz="1800" dirty="0" err="1" smtClean="0"/>
              <a:t>Promoting</a:t>
            </a:r>
            <a:r>
              <a:rPr lang="fr-BE" sz="1800" dirty="0" smtClean="0"/>
              <a:t>  and </a:t>
            </a:r>
            <a:r>
              <a:rPr lang="fr-BE" sz="1800" dirty="0" err="1" smtClean="0"/>
              <a:t>valuing</a:t>
            </a:r>
            <a:r>
              <a:rPr lang="fr-BE" sz="1800" dirty="0" smtClean="0"/>
              <a:t> local </a:t>
            </a:r>
            <a:r>
              <a:rPr lang="fr-BE" sz="1800" dirty="0" err="1" smtClean="0"/>
              <a:t>heritage</a:t>
            </a:r>
            <a:r>
              <a:rPr lang="fr-BE" sz="1800" dirty="0" smtClean="0"/>
              <a:t>  (building, </a:t>
            </a:r>
            <a:r>
              <a:rPr lang="fr-BE" sz="1800" dirty="0" err="1" smtClean="0"/>
              <a:t>languages</a:t>
            </a:r>
            <a:r>
              <a:rPr lang="fr-BE" sz="1800" dirty="0" smtClean="0"/>
              <a:t>, traditions)</a:t>
            </a:r>
          </a:p>
          <a:p>
            <a:pPr>
              <a:buNone/>
            </a:pPr>
            <a:r>
              <a:rPr lang="fr-BE" sz="1800" dirty="0" smtClean="0"/>
              <a:t> </a:t>
            </a:r>
          </a:p>
          <a:p>
            <a:r>
              <a:rPr lang="fr-BE" sz="1800" b="1" u="sng" dirty="0" err="1" smtClean="0"/>
              <a:t>Economy</a:t>
            </a:r>
            <a:r>
              <a:rPr lang="fr-BE" sz="1800" b="1" dirty="0" smtClean="0"/>
              <a:t>  -	</a:t>
            </a:r>
            <a:r>
              <a:rPr lang="fr-BE" sz="1800" dirty="0" smtClean="0"/>
              <a:t>Culture </a:t>
            </a:r>
            <a:r>
              <a:rPr lang="fr-BE" sz="1800" dirty="0" err="1" smtClean="0"/>
              <a:t>lead</a:t>
            </a:r>
            <a:r>
              <a:rPr lang="fr-BE" sz="1800" dirty="0" smtClean="0"/>
              <a:t> </a:t>
            </a:r>
            <a:r>
              <a:rPr lang="fr-BE" sz="1800" dirty="0" err="1" smtClean="0"/>
              <a:t>economic</a:t>
            </a:r>
            <a:r>
              <a:rPr lang="fr-BE" sz="1800" dirty="0" smtClean="0"/>
              <a:t> </a:t>
            </a:r>
            <a:r>
              <a:rPr lang="fr-BE" sz="1800" dirty="0" err="1" smtClean="0"/>
              <a:t>development</a:t>
            </a:r>
            <a:r>
              <a:rPr lang="fr-BE" sz="1800" dirty="0" smtClean="0"/>
              <a:t> (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added</a:t>
            </a:r>
            <a:r>
              <a:rPr lang="fr-BE" sz="1800" dirty="0" smtClean="0"/>
              <a:t> social  and 		</a:t>
            </a:r>
            <a:r>
              <a:rPr lang="fr-BE" sz="1800" dirty="0" err="1" smtClean="0"/>
              <a:t>well</a:t>
            </a:r>
            <a:r>
              <a:rPr lang="fr-BE" sz="1800" dirty="0" smtClean="0"/>
              <a:t> </a:t>
            </a:r>
            <a:r>
              <a:rPr lang="fr-BE" sz="1800" dirty="0" err="1" smtClean="0"/>
              <a:t>being</a:t>
            </a:r>
            <a:r>
              <a:rPr lang="fr-BE" sz="1800" dirty="0" smtClean="0"/>
              <a:t> value)</a:t>
            </a:r>
          </a:p>
          <a:p>
            <a:pPr lvl="1"/>
            <a:r>
              <a:rPr lang="fr-BE" sz="1800" b="1" dirty="0" smtClean="0">
                <a:latin typeface="Arial Black" pitchFamily="34" charset="0"/>
              </a:rPr>
              <a:t>Test and </a:t>
            </a:r>
            <a:r>
              <a:rPr lang="fr-BE" sz="1800" b="1" dirty="0" err="1" smtClean="0">
                <a:latin typeface="Arial Black" pitchFamily="34" charset="0"/>
              </a:rPr>
              <a:t>experiment</a:t>
            </a:r>
            <a:r>
              <a:rPr lang="fr-BE" sz="1800" dirty="0" smtClean="0"/>
              <a:t>  </a:t>
            </a:r>
            <a:r>
              <a:rPr lang="fr-BE" sz="1800" dirty="0" err="1" smtClean="0"/>
              <a:t>tomorrow</a:t>
            </a:r>
            <a:r>
              <a:rPr lang="fr-BE" sz="1800" dirty="0" smtClean="0"/>
              <a:t> ‘s </a:t>
            </a:r>
            <a:r>
              <a:rPr lang="fr-BE" sz="1800" dirty="0" err="1" smtClean="0"/>
              <a:t>economy</a:t>
            </a:r>
            <a:r>
              <a:rPr lang="fr-BE" sz="1800" dirty="0" smtClean="0"/>
              <a:t> and </a:t>
            </a:r>
            <a:r>
              <a:rPr lang="fr-BE" sz="1800" dirty="0" err="1" smtClean="0"/>
              <a:t>industry</a:t>
            </a:r>
            <a:r>
              <a:rPr lang="fr-BE" sz="1800" dirty="0" smtClean="0"/>
              <a:t>.</a:t>
            </a:r>
          </a:p>
          <a:p>
            <a:endParaRPr lang="fr-BE" sz="1800" dirty="0" smtClean="0"/>
          </a:p>
          <a:p>
            <a:r>
              <a:rPr lang="fr-BE" sz="1800" b="1" u="sng" dirty="0" err="1" smtClean="0"/>
              <a:t>Governance</a:t>
            </a:r>
            <a:r>
              <a:rPr lang="fr-BE" sz="1800" b="1" dirty="0" smtClean="0"/>
              <a:t>	-</a:t>
            </a:r>
            <a:r>
              <a:rPr lang="fr-BE" sz="1800" dirty="0" err="1" smtClean="0"/>
              <a:t>Valuing</a:t>
            </a:r>
            <a:r>
              <a:rPr lang="fr-BE" sz="1800" dirty="0" smtClean="0"/>
              <a:t> l</a:t>
            </a:r>
            <a:r>
              <a:rPr lang="fr-BE" sz="1800" dirty="0" smtClean="0">
                <a:latin typeface="Arial Black" pitchFamily="34" charset="0"/>
              </a:rPr>
              <a:t>ong </a:t>
            </a:r>
            <a:r>
              <a:rPr lang="fr-BE" sz="1800" dirty="0" err="1" smtClean="0">
                <a:latin typeface="Arial Black" pitchFamily="34" charset="0"/>
              </a:rPr>
              <a:t>term</a:t>
            </a:r>
            <a:r>
              <a:rPr lang="fr-BE" sz="1800" dirty="0" smtClean="0"/>
              <a:t> , cultural participation  and  </a:t>
            </a:r>
            <a:r>
              <a:rPr lang="fr-BE" sz="1800" dirty="0" err="1" smtClean="0"/>
              <a:t>artist’s</a:t>
            </a:r>
            <a:r>
              <a:rPr lang="fr-BE" sz="1800" dirty="0" smtClean="0"/>
              <a:t> 		contribution </a:t>
            </a:r>
          </a:p>
          <a:p>
            <a:pPr lvl="1"/>
            <a:r>
              <a:rPr lang="fr-BE" sz="1800" dirty="0" smtClean="0"/>
              <a:t>Support  culture </a:t>
            </a:r>
            <a:r>
              <a:rPr lang="fr-BE" sz="1800" dirty="0" err="1" smtClean="0"/>
              <a:t>beyond</a:t>
            </a:r>
            <a:r>
              <a:rPr lang="fr-BE" sz="1800" dirty="0" smtClean="0"/>
              <a:t> subsidies (more </a:t>
            </a:r>
            <a:r>
              <a:rPr lang="fr-BE" sz="1800" dirty="0" err="1" smtClean="0"/>
              <a:t>fund</a:t>
            </a:r>
            <a:r>
              <a:rPr lang="fr-BE" sz="1800" dirty="0" smtClean="0"/>
              <a:t> for the arts , </a:t>
            </a:r>
            <a:r>
              <a:rPr lang="fr-BE" sz="1800" dirty="0" err="1" smtClean="0"/>
              <a:t>crafts</a:t>
            </a:r>
            <a:r>
              <a:rPr lang="fr-BE" sz="1800" dirty="0" smtClean="0"/>
              <a:t> and </a:t>
            </a:r>
            <a:r>
              <a:rPr lang="fr-BE" sz="1800" dirty="0" err="1" smtClean="0"/>
              <a:t>artists</a:t>
            </a:r>
            <a:r>
              <a:rPr lang="fr-BE" sz="1800" dirty="0" smtClean="0"/>
              <a:t>)</a:t>
            </a:r>
          </a:p>
          <a:p>
            <a:pPr lvl="1"/>
            <a:r>
              <a:rPr lang="fr-BE" sz="1800" dirty="0" err="1" smtClean="0"/>
              <a:t>Valuing</a:t>
            </a:r>
            <a:r>
              <a:rPr lang="fr-BE" sz="1800" dirty="0" smtClean="0"/>
              <a:t> </a:t>
            </a:r>
            <a:r>
              <a:rPr lang="fr-BE" sz="1800" dirty="0" err="1" smtClean="0"/>
              <a:t>creation</a:t>
            </a:r>
            <a:r>
              <a:rPr lang="fr-BE" sz="1800" dirty="0" smtClean="0"/>
              <a:t>  to the </a:t>
            </a:r>
            <a:r>
              <a:rPr lang="fr-BE" sz="1800" dirty="0" err="1" smtClean="0"/>
              <a:t>same</a:t>
            </a:r>
            <a:r>
              <a:rPr lang="fr-BE" sz="1800" dirty="0" smtClean="0"/>
              <a:t> </a:t>
            </a:r>
            <a:r>
              <a:rPr lang="fr-BE" sz="1800" dirty="0" err="1" smtClean="0"/>
              <a:t>extent</a:t>
            </a:r>
            <a:r>
              <a:rPr lang="fr-BE" sz="1800" dirty="0" smtClean="0"/>
              <a:t>  as innovation . </a:t>
            </a:r>
            <a:endParaRPr lang="fr-BE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7920880" cy="5433467"/>
          </a:xfrm>
        </p:spPr>
        <p:txBody>
          <a:bodyPr/>
          <a:lstStyle/>
          <a:p>
            <a:endParaRPr lang="fr-BE" dirty="0" smtClean="0"/>
          </a:p>
          <a:p>
            <a:pPr>
              <a:buNone/>
            </a:pPr>
            <a:r>
              <a:rPr lang="fr-BE" dirty="0" smtClean="0"/>
              <a:t>		Culture </a:t>
            </a:r>
            <a:r>
              <a:rPr lang="fr-BE" dirty="0" err="1" smtClean="0"/>
              <a:t>is</a:t>
            </a:r>
            <a:r>
              <a:rPr lang="fr-BE" dirty="0" smtClean="0"/>
              <a:t> a ressource </a:t>
            </a:r>
            <a:r>
              <a:rPr lang="fr-BE" dirty="0" err="1" smtClean="0"/>
              <a:t>like</a:t>
            </a:r>
            <a:r>
              <a:rPr lang="fr-BE" dirty="0" smtClean="0"/>
              <a:t> the </a:t>
            </a:r>
            <a:r>
              <a:rPr lang="fr-BE" dirty="0" err="1" smtClean="0"/>
              <a:t>environement</a:t>
            </a:r>
            <a:endParaRPr lang="fr-BE" dirty="0" smtClean="0"/>
          </a:p>
          <a:p>
            <a:endParaRPr lang="fr-BE" dirty="0" smtClean="0"/>
          </a:p>
          <a:p>
            <a:pPr>
              <a:buNone/>
            </a:pPr>
            <a:r>
              <a:rPr lang="fr-BE" dirty="0" smtClean="0"/>
              <a:t>			</a:t>
            </a:r>
          </a:p>
          <a:p>
            <a:pPr>
              <a:buNone/>
            </a:pPr>
            <a:r>
              <a:rPr lang="fr-BE" dirty="0" smtClean="0"/>
              <a:t>			</a:t>
            </a:r>
            <a:r>
              <a:rPr lang="fr-BE" dirty="0" smtClean="0">
                <a:latin typeface="Aharoni" pitchFamily="2" charset="-79"/>
                <a:cs typeface="Aharoni" pitchFamily="2" charset="-79"/>
              </a:rPr>
              <a:t>NATURE 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IN , </a:t>
            </a:r>
            <a:r>
              <a:rPr lang="fr-BE" sz="2800" dirty="0" smtClean="0">
                <a:latin typeface="Algerian" pitchFamily="82" charset="0"/>
              </a:rPr>
              <a:t>CULTURE 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OUT 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pPr>
              <a:buNone/>
            </a:pPr>
            <a:r>
              <a:rPr lang="fr-BE" dirty="0" smtClean="0"/>
              <a:t>	The  </a:t>
            </a:r>
            <a:r>
              <a:rPr lang="fr-BE" dirty="0" err="1" smtClean="0"/>
              <a:t>mining</a:t>
            </a:r>
            <a:r>
              <a:rPr lang="fr-BE" dirty="0" smtClean="0"/>
              <a:t>  and exploitation  of  cultural ressources (talents, industries, </a:t>
            </a:r>
            <a:r>
              <a:rPr lang="fr-BE" dirty="0" err="1" smtClean="0"/>
              <a:t>heritage</a:t>
            </a:r>
            <a:r>
              <a:rPr lang="fr-BE" dirty="0" smtClean="0"/>
              <a:t>) 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a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priority</a:t>
            </a:r>
            <a:r>
              <a:rPr lang="fr-BE" dirty="0" smtClean="0"/>
              <a:t> to 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extent</a:t>
            </a:r>
            <a:r>
              <a:rPr lang="fr-BE" dirty="0" smtClean="0"/>
              <a:t> as </a:t>
            </a:r>
            <a:r>
              <a:rPr lang="fr-BE" dirty="0" err="1" smtClean="0"/>
              <a:t>environment</a:t>
            </a:r>
            <a:r>
              <a:rPr lang="fr-BE" dirty="0" smtClean="0"/>
              <a:t> </a:t>
            </a:r>
            <a:r>
              <a:rPr lang="fr-BE" dirty="0" err="1" smtClean="0"/>
              <a:t>sustainability</a:t>
            </a:r>
            <a:r>
              <a:rPr lang="fr-BE" dirty="0" smtClean="0"/>
              <a:t>. </a:t>
            </a:r>
          </a:p>
          <a:p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IMPACT OF Culture </a:t>
            </a:r>
            <a:r>
              <a:rPr lang="fr-BE" dirty="0" err="1" smtClean="0"/>
              <a:t>based</a:t>
            </a:r>
            <a:r>
              <a:rPr lang="fr-BE" dirty="0" smtClean="0"/>
              <a:t>-</a:t>
            </a:r>
            <a:r>
              <a:rPr lang="fr-BE" dirty="0" err="1" smtClean="0"/>
              <a:t>investment</a:t>
            </a:r>
            <a:r>
              <a:rPr lang="fr-BE" dirty="0" smtClean="0"/>
              <a:t>: </a:t>
            </a:r>
            <a:r>
              <a:rPr lang="fr-BE" dirty="0" smtClean="0">
                <a:latin typeface="Arial Black" pitchFamily="34" charset="0"/>
              </a:rPr>
              <a:t>ATTRACTIVITY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113" y="1268760"/>
            <a:ext cx="7416800" cy="4857403"/>
          </a:xfrm>
        </p:spPr>
        <p:txBody>
          <a:bodyPr/>
          <a:lstStyle/>
          <a:p>
            <a:r>
              <a:rPr lang="fr-BE" dirty="0" err="1" smtClean="0"/>
              <a:t>Retain</a:t>
            </a:r>
            <a:r>
              <a:rPr lang="fr-BE" dirty="0" smtClean="0"/>
              <a:t>  and </a:t>
            </a:r>
            <a:r>
              <a:rPr lang="fr-BE" dirty="0" err="1" smtClean="0"/>
              <a:t>form</a:t>
            </a:r>
            <a:r>
              <a:rPr lang="fr-BE" dirty="0" smtClean="0"/>
              <a:t> home </a:t>
            </a:r>
            <a:r>
              <a:rPr lang="fr-BE" dirty="0" err="1" smtClean="0"/>
              <a:t>grown</a:t>
            </a:r>
            <a:r>
              <a:rPr lang="fr-BE" dirty="0" smtClean="0"/>
              <a:t> talents . </a:t>
            </a:r>
          </a:p>
          <a:p>
            <a:endParaRPr lang="fr-BE" dirty="0" smtClean="0"/>
          </a:p>
          <a:p>
            <a:r>
              <a:rPr lang="fr-BE" dirty="0" err="1" smtClean="0"/>
              <a:t>Become</a:t>
            </a:r>
            <a:r>
              <a:rPr lang="fr-BE" dirty="0" smtClean="0"/>
              <a:t> a </a:t>
            </a:r>
            <a:r>
              <a:rPr lang="fr-BE" dirty="0" err="1" smtClean="0"/>
              <a:t>territory</a:t>
            </a:r>
            <a:r>
              <a:rPr lang="fr-BE" dirty="0" smtClean="0"/>
              <a:t> of destination (vs a place of  </a:t>
            </a:r>
            <a:r>
              <a:rPr lang="fr-BE" dirty="0" err="1" smtClean="0"/>
              <a:t>transfer</a:t>
            </a:r>
            <a:r>
              <a:rPr lang="fr-BE" dirty="0" smtClean="0"/>
              <a:t>) – </a:t>
            </a:r>
            <a:r>
              <a:rPr lang="fr-BE" dirty="0" err="1" smtClean="0"/>
              <a:t>Tourism</a:t>
            </a:r>
            <a:r>
              <a:rPr lang="fr-BE" dirty="0" smtClean="0"/>
              <a:t> </a:t>
            </a:r>
          </a:p>
          <a:p>
            <a:endParaRPr lang="fr-BE" dirty="0" smtClean="0"/>
          </a:p>
          <a:p>
            <a:r>
              <a:rPr lang="fr-BE" dirty="0" err="1" smtClean="0"/>
              <a:t>Improve</a:t>
            </a:r>
            <a:r>
              <a:rPr lang="fr-BE" dirty="0" smtClean="0"/>
              <a:t> social </a:t>
            </a:r>
            <a:r>
              <a:rPr lang="fr-BE" dirty="0" err="1" smtClean="0"/>
              <a:t>well</a:t>
            </a:r>
            <a:r>
              <a:rPr lang="fr-BE" dirty="0" smtClean="0"/>
              <a:t> </a:t>
            </a:r>
            <a:r>
              <a:rPr lang="fr-BE" dirty="0" err="1" smtClean="0"/>
              <a:t>being</a:t>
            </a:r>
            <a:r>
              <a:rPr lang="fr-BE" dirty="0" smtClean="0"/>
              <a:t>  and social </a:t>
            </a:r>
            <a:r>
              <a:rPr lang="fr-BE" dirty="0" err="1" smtClean="0"/>
              <a:t>cohesion</a:t>
            </a:r>
            <a:r>
              <a:rPr lang="fr-BE" dirty="0" smtClean="0"/>
              <a:t>  (self </a:t>
            </a:r>
            <a:r>
              <a:rPr lang="fr-BE" dirty="0" err="1" smtClean="0"/>
              <a:t>esteem</a:t>
            </a:r>
            <a:r>
              <a:rPr lang="fr-BE" dirty="0" smtClean="0"/>
              <a:t>) </a:t>
            </a:r>
          </a:p>
          <a:p>
            <a:endParaRPr lang="fr-BE" dirty="0" smtClean="0"/>
          </a:p>
          <a:p>
            <a:r>
              <a:rPr lang="fr-BE" dirty="0" err="1" smtClean="0"/>
              <a:t>Make</a:t>
            </a:r>
            <a:r>
              <a:rPr lang="fr-BE" dirty="0" smtClean="0"/>
              <a:t> the </a:t>
            </a:r>
            <a:r>
              <a:rPr lang="fr-BE" dirty="0" err="1" smtClean="0"/>
              <a:t>most</a:t>
            </a:r>
            <a:r>
              <a:rPr lang="fr-BE" dirty="0" smtClean="0"/>
              <a:t> of the local cultural ressources , </a:t>
            </a:r>
            <a:r>
              <a:rPr lang="fr-BE" dirty="0" err="1" smtClean="0"/>
              <a:t>nurture</a:t>
            </a:r>
            <a:r>
              <a:rPr lang="fr-BE" dirty="0" smtClean="0"/>
              <a:t> the distinctive , the exclusive and </a:t>
            </a:r>
            <a:r>
              <a:rPr lang="fr-BE" dirty="0" err="1" smtClean="0"/>
              <a:t>precious</a:t>
            </a:r>
            <a:r>
              <a:rPr lang="fr-BE" dirty="0" smtClean="0"/>
              <a:t> (</a:t>
            </a:r>
            <a:r>
              <a:rPr lang="fr-BE" dirty="0" err="1" smtClean="0"/>
              <a:t>fight</a:t>
            </a:r>
            <a:r>
              <a:rPr lang="fr-BE" dirty="0" smtClean="0"/>
              <a:t> </a:t>
            </a:r>
            <a:r>
              <a:rPr lang="fr-BE" dirty="0" err="1" smtClean="0"/>
              <a:t>uniformity</a:t>
            </a:r>
            <a:r>
              <a:rPr lang="fr-BE" dirty="0" smtClean="0"/>
              <a:t>) . </a:t>
            </a:r>
          </a:p>
          <a:p>
            <a:endParaRPr lang="fr-BE" dirty="0" smtClean="0"/>
          </a:p>
          <a:p>
            <a:r>
              <a:rPr lang="fr-BE" dirty="0" err="1" smtClean="0"/>
              <a:t>Urban</a:t>
            </a:r>
            <a:r>
              <a:rPr lang="fr-BE" dirty="0" smtClean="0"/>
              <a:t> </a:t>
            </a:r>
            <a:r>
              <a:rPr lang="fr-BE" dirty="0" err="1" smtClean="0"/>
              <a:t>renovation</a:t>
            </a:r>
            <a:r>
              <a:rPr lang="fr-BE" dirty="0" smtClean="0"/>
              <a:t> .</a:t>
            </a:r>
          </a:p>
          <a:p>
            <a:endParaRPr lang="fr-BE" dirty="0" smtClean="0"/>
          </a:p>
          <a:p>
            <a:r>
              <a:rPr lang="fr-BE" dirty="0" err="1" smtClean="0"/>
              <a:t>Empower</a:t>
            </a:r>
            <a:r>
              <a:rPr lang="fr-BE" dirty="0" smtClean="0"/>
              <a:t> </a:t>
            </a:r>
            <a:r>
              <a:rPr lang="fr-BE" dirty="0" err="1" smtClean="0"/>
              <a:t>aesthetic</a:t>
            </a:r>
            <a:r>
              <a:rPr lang="fr-BE" dirty="0" smtClean="0"/>
              <a:t>, fun, the </a:t>
            </a:r>
            <a:r>
              <a:rPr lang="fr-BE" dirty="0" err="1" smtClean="0"/>
              <a:t>meaningful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628800"/>
            <a:ext cx="1296144" cy="44644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468000" tIns="14400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Awareness -raising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2555776" y="1628800"/>
            <a:ext cx="4536504" cy="1224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Policy Learning Platform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fr-BE" sz="1200" dirty="0" smtClean="0">
                <a:solidFill>
                  <a:schemeClr val="tx1"/>
                </a:solidFill>
              </a:rPr>
              <a:t>+ ECIAP.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2320" y="1628800"/>
            <a:ext cx="1296144" cy="44644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fr-BE" dirty="0" smtClean="0"/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endParaRPr lang="fr-BE" dirty="0" smtClean="0"/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Information service and guidance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760" y="3284984"/>
            <a:ext cx="1368152" cy="2808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Concrete action 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Public-private partnerships on vouchers for innovation support</a:t>
            </a:r>
          </a:p>
          <a:p>
            <a:pPr algn="ctr"/>
            <a:endParaRPr lang="en-US" sz="110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+ </a:t>
            </a:r>
            <a:r>
              <a:rPr lang="en-US" sz="1100" dirty="0" err="1" smtClean="0">
                <a:solidFill>
                  <a:schemeClr val="tx1"/>
                </a:solidFill>
              </a:rPr>
              <a:t>Innova</a:t>
            </a:r>
            <a:r>
              <a:rPr lang="en-US" sz="1100" dirty="0" smtClean="0">
                <a:solidFill>
                  <a:schemeClr val="tx1"/>
                </a:solidFill>
              </a:rPr>
              <a:t> creativity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 4CNW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Vinci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FAD-INS</a:t>
            </a: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 smtClean="0">
              <a:solidFill>
                <a:schemeClr val="tx1"/>
              </a:solidFill>
            </a:endParaRPr>
          </a:p>
          <a:p>
            <a:pPr algn="ctr"/>
            <a:endParaRPr lang="en-US" sz="1000" b="1" u="sng" dirty="0" smtClean="0">
              <a:solidFill>
                <a:schemeClr val="tx1"/>
              </a:solidFill>
            </a:endParaRPr>
          </a:p>
          <a:p>
            <a:pPr algn="ctr"/>
            <a:endParaRPr lang="en-US" sz="1000" b="1" u="sng" dirty="0" smtClean="0">
              <a:solidFill>
                <a:schemeClr val="tx1"/>
              </a:solidFill>
            </a:endParaRPr>
          </a:p>
          <a:p>
            <a:pPr algn="ctr"/>
            <a:endParaRPr lang="en-US" sz="1000" b="1" u="sng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44" y="3284984"/>
            <a:ext cx="1368152" cy="2808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Concrete action II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Public-private partnerships on access to finance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C-I factor</a:t>
            </a: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FAME</a:t>
            </a:r>
          </a:p>
          <a:p>
            <a:pPr algn="ctr"/>
            <a:endParaRPr lang="en-US" sz="1050" b="1" u="sng" dirty="0" smtClean="0">
              <a:solidFill>
                <a:schemeClr val="tx1"/>
              </a:solidFill>
            </a:endParaRPr>
          </a:p>
          <a:p>
            <a:pPr algn="ctr"/>
            <a:endParaRPr lang="en-US" sz="1050" b="1" u="sng" dirty="0" smtClean="0">
              <a:solidFill>
                <a:schemeClr val="tx1"/>
              </a:solidFill>
            </a:endParaRPr>
          </a:p>
          <a:p>
            <a:pPr algn="ctr"/>
            <a:endParaRPr lang="fr-BE" sz="1050" b="1" dirty="0"/>
          </a:p>
        </p:txBody>
      </p:sp>
      <p:sp>
        <p:nvSpPr>
          <p:cNvPr id="10" name="Rectangle 9"/>
          <p:cNvSpPr/>
          <p:nvPr/>
        </p:nvSpPr>
        <p:spPr>
          <a:xfrm>
            <a:off x="5652120" y="3284984"/>
            <a:ext cx="1368152" cy="2808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Concrete action III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Public-private partnerships on cluster excellence &amp; cooperation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 ECCL</a:t>
            </a:r>
          </a:p>
          <a:p>
            <a:pPr algn="ctr">
              <a:buFont typeface="Arial" pitchFamily="34" charset="0"/>
              <a:buChar char="•"/>
            </a:pPr>
            <a:r>
              <a:rPr lang="en-US" sz="1050" dirty="0" smtClean="0">
                <a:solidFill>
                  <a:schemeClr val="tx1"/>
                </a:solidFill>
              </a:rPr>
              <a:t>Cluster 2020</a:t>
            </a:r>
          </a:p>
        </p:txBody>
      </p:sp>
      <p:sp>
        <p:nvSpPr>
          <p:cNvPr id="14" name="Up-Down Arrow 13"/>
          <p:cNvSpPr/>
          <p:nvPr/>
        </p:nvSpPr>
        <p:spPr>
          <a:xfrm>
            <a:off x="2987824" y="2852936"/>
            <a:ext cx="288032" cy="432048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Up-Down Arrow 14"/>
          <p:cNvSpPr/>
          <p:nvPr/>
        </p:nvSpPr>
        <p:spPr>
          <a:xfrm>
            <a:off x="4572000" y="2852936"/>
            <a:ext cx="288032" cy="432048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Up-Down Arrow 15"/>
          <p:cNvSpPr/>
          <p:nvPr/>
        </p:nvSpPr>
        <p:spPr>
          <a:xfrm>
            <a:off x="6156176" y="2852936"/>
            <a:ext cx="288032" cy="432048"/>
          </a:xfrm>
          <a:prstGeom prst="up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092280" y="2780928"/>
            <a:ext cx="36004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4930" name="Picture 2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681995" cy="1440160"/>
          </a:xfrm>
          <a:prstGeom prst="rect">
            <a:avLst/>
          </a:prstGeom>
          <a:noFill/>
        </p:spPr>
      </p:pic>
      <p:graphicFrame>
        <p:nvGraphicFramePr>
          <p:cNvPr id="123906" name="Object 4"/>
          <p:cNvGraphicFramePr>
            <a:graphicFrameLocks noChangeAspect="1"/>
          </p:cNvGraphicFramePr>
          <p:nvPr/>
        </p:nvGraphicFramePr>
        <p:xfrm>
          <a:off x="250825" y="188913"/>
          <a:ext cx="8739188" cy="6480175"/>
        </p:xfrm>
        <a:graphic>
          <a:graphicData uri="http://schemas.openxmlformats.org/presentationml/2006/ole">
            <p:oleObj spid="_x0000_s123906" name="Presentation" r:id="rId5" imgW="1551573" imgH="1162852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544" y="0"/>
            <a:ext cx="4104456" cy="40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 descr="https://lh6.googleusercontent.com/-Kl-H9DDuq9A/T1tX_n_Ug-I/AAAAAAAAA7k/5P5deRvGtB8/s640/IMG_0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29286" cy="3816424"/>
          </a:xfrm>
          <a:prstGeom prst="rect">
            <a:avLst/>
          </a:prstGeom>
          <a:noFill/>
        </p:spPr>
      </p:pic>
      <p:pic>
        <p:nvPicPr>
          <p:cNvPr id="151560" name="Picture 8" descr="https://lh6.googleusercontent.com/-zeSjy79P5r8/T1evffL1fNI/AAAAAAAAA6c/upsIjxitRc8/s640/IMG_0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657" y="2852936"/>
            <a:ext cx="2991282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Spirit of </a:t>
            </a:r>
            <a:r>
              <a:rPr lang="fr-BE" dirty="0" err="1" smtClean="0"/>
              <a:t>Tartu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4" name="Espace réservé du contenu 3" descr="photo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3380503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3600" dirty="0" smtClean="0"/>
              <a:t>Mons, </a:t>
            </a:r>
            <a:r>
              <a:rPr lang="fr-BE" sz="3600" dirty="0" err="1" smtClean="0"/>
              <a:t>European</a:t>
            </a:r>
            <a:r>
              <a:rPr lang="fr-BE" sz="3600" dirty="0" smtClean="0"/>
              <a:t> Capital of Culture 2015</a:t>
            </a:r>
            <a:endParaRPr lang="fr-BE" sz="3600" dirty="0"/>
          </a:p>
        </p:txBody>
      </p:sp>
      <p:pic>
        <p:nvPicPr>
          <p:cNvPr id="11270" name="Picture 6" descr="Le Grande place - Mons (Wallonie)- Belg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706383" cy="2779788"/>
          </a:xfrm>
          <a:prstGeom prst="rect">
            <a:avLst/>
          </a:prstGeom>
          <a:noFill/>
        </p:spPr>
      </p:pic>
      <p:pic>
        <p:nvPicPr>
          <p:cNvPr id="7" name="Content Placeholder 6" descr="MonsDoudou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3672408" cy="2529869"/>
          </a:xfrm>
        </p:spPr>
      </p:pic>
      <p:sp>
        <p:nvSpPr>
          <p:cNvPr id="6" name="TextBox 5"/>
          <p:cNvSpPr txBox="1"/>
          <p:nvPr/>
        </p:nvSpPr>
        <p:spPr>
          <a:xfrm>
            <a:off x="3995936" y="1844824"/>
            <a:ext cx="51480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000" dirty="0" smtClean="0"/>
              <a:t> Culture </a:t>
            </a:r>
            <a:r>
              <a:rPr lang="fr-BE" sz="2000" dirty="0" err="1" smtClean="0"/>
              <a:t>investment</a:t>
            </a:r>
            <a:r>
              <a:rPr lang="fr-BE" sz="2000" dirty="0" smtClean="0"/>
              <a:t> for local </a:t>
            </a:r>
            <a:r>
              <a:rPr lang="fr-BE" sz="2000" dirty="0" err="1" smtClean="0"/>
              <a:t>economic</a:t>
            </a:r>
            <a:r>
              <a:rPr lang="fr-BE" sz="2000" dirty="0" smtClean="0"/>
              <a:t> </a:t>
            </a:r>
            <a:r>
              <a:rPr lang="fr-BE" sz="2000" dirty="0" err="1" smtClean="0"/>
              <a:t>devpt</a:t>
            </a:r>
            <a:endParaRPr lang="fr-BE" sz="2000" dirty="0" smtClean="0"/>
          </a:p>
          <a:p>
            <a:endParaRPr lang="fr-BE" dirty="0" smtClean="0"/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 Evaluation impact of the </a:t>
            </a:r>
            <a:r>
              <a:rPr lang="fr-BE" sz="2000" dirty="0" err="1" smtClean="0"/>
              <a:t>investment</a:t>
            </a:r>
            <a:r>
              <a:rPr lang="fr-BE" sz="2000" dirty="0" smtClean="0"/>
              <a:t>.</a:t>
            </a:r>
          </a:p>
          <a:p>
            <a:pPr>
              <a:buFontTx/>
              <a:buChar char="-"/>
            </a:pPr>
            <a:endParaRPr lang="fr-BE" sz="2000" dirty="0" smtClean="0"/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 </a:t>
            </a:r>
            <a:r>
              <a:rPr lang="fr-BE" sz="2000" dirty="0" err="1" smtClean="0"/>
              <a:t>Methodology</a:t>
            </a:r>
            <a:r>
              <a:rPr lang="fr-BE" sz="2000" dirty="0" smtClean="0"/>
              <a:t> to </a:t>
            </a:r>
            <a:r>
              <a:rPr lang="fr-BE" sz="2000" dirty="0" err="1" smtClean="0"/>
              <a:t>measure</a:t>
            </a:r>
            <a:r>
              <a:rPr lang="fr-BE" sz="2000" dirty="0" smtClean="0"/>
              <a:t> </a:t>
            </a:r>
            <a:r>
              <a:rPr lang="fr-BE" sz="2000" dirty="0" err="1" smtClean="0"/>
              <a:t>sustainability</a:t>
            </a:r>
            <a:r>
              <a:rPr lang="fr-BE" sz="2000" dirty="0" smtClean="0"/>
              <a:t> of culture </a:t>
            </a:r>
            <a:r>
              <a:rPr lang="fr-BE" sz="2000" dirty="0" err="1" smtClean="0"/>
              <a:t>investment</a:t>
            </a:r>
            <a:r>
              <a:rPr lang="fr-BE" sz="2000" dirty="0" smtClean="0"/>
              <a:t>. </a:t>
            </a:r>
          </a:p>
          <a:p>
            <a:pPr>
              <a:buFontTx/>
              <a:buChar char="-"/>
            </a:pPr>
            <a:endParaRPr lang="fr-BE" sz="2000" dirty="0" smtClean="0"/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    </a:t>
            </a:r>
            <a:r>
              <a:rPr lang="fr-BE" sz="2000" dirty="0" err="1" smtClean="0"/>
              <a:t>Partnership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local </a:t>
            </a:r>
            <a:r>
              <a:rPr lang="fr-BE" sz="2000" dirty="0" err="1" smtClean="0"/>
              <a:t>university</a:t>
            </a:r>
            <a:r>
              <a:rPr lang="fr-BE" sz="2000" dirty="0" smtClean="0"/>
              <a:t> for local </a:t>
            </a:r>
            <a:r>
              <a:rPr lang="fr-BE" sz="2000" dirty="0" err="1" smtClean="0"/>
              <a:t>capacity</a:t>
            </a:r>
            <a:r>
              <a:rPr lang="fr-BE" sz="2000" dirty="0" smtClean="0"/>
              <a:t> </a:t>
            </a:r>
            <a:r>
              <a:rPr lang="fr-BE" sz="2000" dirty="0" err="1" smtClean="0"/>
              <a:t>buidling</a:t>
            </a:r>
            <a:r>
              <a:rPr lang="fr-BE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fr-BE" sz="2000" dirty="0" smtClean="0"/>
          </a:p>
          <a:p>
            <a:pPr>
              <a:buFont typeface="Arial" pitchFamily="34" charset="0"/>
              <a:buChar char="•"/>
            </a:pPr>
            <a:r>
              <a:rPr lang="fr-BE" sz="2000" dirty="0" smtClean="0"/>
              <a:t>Data collection for </a:t>
            </a:r>
            <a:r>
              <a:rPr lang="fr-BE" sz="2000" dirty="0" err="1" smtClean="0"/>
              <a:t>evidence</a:t>
            </a:r>
            <a:r>
              <a:rPr lang="fr-BE" sz="2000" dirty="0" smtClean="0"/>
              <a:t>-</a:t>
            </a:r>
            <a:r>
              <a:rPr lang="fr-BE" sz="2000" dirty="0" err="1" smtClean="0"/>
              <a:t>based</a:t>
            </a:r>
            <a:r>
              <a:rPr lang="fr-BE" sz="2000" dirty="0" smtClean="0"/>
              <a:t> </a:t>
            </a:r>
            <a:r>
              <a:rPr lang="fr-BE" sz="2000" dirty="0" err="1" smtClean="0"/>
              <a:t>policy</a:t>
            </a:r>
            <a:r>
              <a:rPr lang="fr-BE" sz="2000" dirty="0" smtClean="0"/>
              <a:t>.</a:t>
            </a:r>
            <a:endParaRPr lang="fr-BE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416800" cy="777875"/>
          </a:xfrm>
        </p:spPr>
        <p:txBody>
          <a:bodyPr/>
          <a:lstStyle/>
          <a:p>
            <a:r>
              <a:rPr lang="fr-BE" sz="2000" b="1"/>
              <a:t/>
            </a:r>
            <a:br>
              <a:rPr lang="fr-BE" sz="2000" b="1"/>
            </a:br>
            <a:r>
              <a:rPr lang="fr-BE" sz="2000" b="1"/>
              <a:t>      </a:t>
            </a:r>
            <a:br>
              <a:rPr lang="fr-BE" sz="2000" b="1"/>
            </a:br>
            <a:endParaRPr lang="en-US" b="1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6994525" cy="4525963"/>
          </a:xfrm>
        </p:spPr>
        <p:txBody>
          <a:bodyPr/>
          <a:lstStyle/>
          <a:p>
            <a:pPr lvl="2"/>
            <a:endParaRPr lang="en-GB" dirty="0">
              <a:cs typeface="Arial" pitchFamily="34" charset="0"/>
            </a:endParaRPr>
          </a:p>
          <a:p>
            <a:pPr lvl="2"/>
            <a:endParaRPr lang="en-GB" dirty="0">
              <a:cs typeface="Arial" pitchFamily="34" charset="0"/>
            </a:endParaRPr>
          </a:p>
          <a:p>
            <a:pPr lvl="2">
              <a:buFontTx/>
              <a:buNone/>
            </a:pPr>
            <a:endParaRPr lang="en-GB" dirty="0">
              <a:cs typeface="Arial" pitchFamily="34" charset="0"/>
            </a:endParaRPr>
          </a:p>
          <a:p>
            <a:pPr lvl="2">
              <a:buFontTx/>
              <a:buNone/>
            </a:pPr>
            <a:r>
              <a:rPr lang="en-GB" sz="2800" i="1" dirty="0">
                <a:solidFill>
                  <a:srgbClr val="5F5F5F"/>
                </a:solidFill>
              </a:rPr>
              <a:t>“Creative people do not get the backing they deserve because you can’t put a figure on creative value”. </a:t>
            </a:r>
          </a:p>
          <a:p>
            <a:pPr lvl="2">
              <a:buFontTx/>
              <a:buNone/>
            </a:pPr>
            <a:endParaRPr lang="en-GB" sz="2800" i="1" dirty="0">
              <a:solidFill>
                <a:srgbClr val="5F5F5F"/>
              </a:solidFill>
            </a:endParaRPr>
          </a:p>
          <a:p>
            <a:pPr lvl="2">
              <a:buFontTx/>
              <a:buNone/>
            </a:pPr>
            <a:r>
              <a:rPr lang="en-GB" sz="2000" dirty="0"/>
              <a:t>   </a:t>
            </a:r>
            <a:r>
              <a:rPr lang="en-GB" sz="2400" dirty="0"/>
              <a:t>Ian Livingston, Creative Director </a:t>
            </a:r>
            <a:r>
              <a:rPr lang="en-GB" sz="2400" dirty="0" err="1"/>
              <a:t>Eidos</a:t>
            </a:r>
            <a:r>
              <a:rPr lang="en-US" sz="1800" dirty="0"/>
              <a:t> </a:t>
            </a:r>
          </a:p>
          <a:p>
            <a:pPr lvl="2"/>
            <a:endParaRPr lang="en-US" sz="1800" dirty="0"/>
          </a:p>
          <a:p>
            <a:pPr lvl="2">
              <a:buFontTx/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7"/>
          <p:cNvSpPr>
            <a:spLocks noChangeArrowheads="1"/>
          </p:cNvSpPr>
          <p:nvPr/>
        </p:nvSpPr>
        <p:spPr bwMode="auto">
          <a:xfrm>
            <a:off x="4643438" y="3573463"/>
            <a:ext cx="3168650" cy="717550"/>
          </a:xfrm>
          <a:prstGeom prst="ellipse">
            <a:avLst/>
          </a:prstGeom>
          <a:solidFill>
            <a:srgbClr val="FFCC00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r-FR"/>
          </a:p>
        </p:txBody>
      </p:sp>
      <p:sp>
        <p:nvSpPr>
          <p:cNvPr id="26627" name="Oval 6"/>
          <p:cNvSpPr>
            <a:spLocks noChangeArrowheads="1"/>
          </p:cNvSpPr>
          <p:nvPr/>
        </p:nvSpPr>
        <p:spPr bwMode="auto">
          <a:xfrm>
            <a:off x="900113" y="3573463"/>
            <a:ext cx="3024187" cy="719137"/>
          </a:xfrm>
          <a:prstGeom prst="ellipse">
            <a:avLst/>
          </a:prstGeom>
          <a:solidFill>
            <a:srgbClr val="FF00FF">
              <a:alpha val="2784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fr-FR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smtClean="0"/>
              <a:t>EU support to Creativity and Innovation</a:t>
            </a:r>
            <a:br>
              <a:rPr lang="nl-BE" smtClean="0"/>
            </a:br>
            <a:r>
              <a:rPr lang="nl-BE" smtClean="0"/>
              <a:t>2007-2013 (in € billion):</a:t>
            </a:r>
            <a:endParaRPr lang="en-US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600200"/>
            <a:ext cx="3384550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b="1" u="sng" smtClean="0"/>
              <a:t>Innovation:</a:t>
            </a:r>
            <a:endParaRPr lang="nl-BE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smtClean="0"/>
              <a:t>FP7: 		 53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smtClean="0"/>
              <a:t>CIP: 		 3.6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smtClean="0"/>
              <a:t>Structural Funds:  87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b="1" smtClean="0"/>
              <a:t>Total:		153.6</a:t>
            </a:r>
            <a:endParaRPr lang="en-US" b="1" smtClean="0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4713" y="1600200"/>
            <a:ext cx="3632200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b="1" u="sng" dirty="0" smtClean="0"/>
              <a:t>Culture based Creativity</a:t>
            </a:r>
            <a:r>
              <a:rPr lang="nl-BE" sz="1800" b="1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dirty="0" smtClean="0"/>
              <a:t>CULTURE:	 0.4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dirty="0" smtClean="0"/>
              <a:t>MEDIA:		 0.7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1800" dirty="0" smtClean="0"/>
              <a:t>Structural Funds:	 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b="1" dirty="0" smtClean="0"/>
              <a:t>Total : 7.1 </a:t>
            </a:r>
            <a:endParaRPr lang="en-US" b="1" dirty="0" smtClean="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700338" y="49418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BE" b="1"/>
              <a:t>Structural Funds: € 347 billion</a:t>
            </a:r>
            <a:endParaRPr lang="en-US" b="1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284663" y="1700213"/>
            <a:ext cx="0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dirty="0" smtClean="0"/>
              <a:t>A Creativity Policy  </a:t>
            </a:r>
            <a:br>
              <a:rPr lang="nl-BE" dirty="0" smtClean="0"/>
            </a:br>
            <a:r>
              <a:rPr lang="nl-BE" sz="2000" dirty="0" smtClean="0"/>
              <a:t>Objectives</a:t>
            </a:r>
            <a:endParaRPr lang="en-US" sz="2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00201"/>
            <a:ext cx="7416800" cy="3556992"/>
          </a:xfrm>
        </p:spPr>
        <p:txBody>
          <a:bodyPr/>
          <a:lstStyle/>
          <a:p>
            <a:pPr eaLnBrk="1" hangingPunct="1"/>
            <a:endParaRPr lang="en-GB" sz="1900" dirty="0" smtClean="0"/>
          </a:p>
          <a:p>
            <a:pPr eaLnBrk="1" hangingPunct="1"/>
            <a:r>
              <a:rPr lang="en-GB" sz="1900" dirty="0" smtClean="0"/>
              <a:t>Encourage imagination and talents at school, in life, in enterprises and public institutions.</a:t>
            </a:r>
          </a:p>
          <a:p>
            <a:pPr eaLnBrk="1" hangingPunct="1"/>
            <a:r>
              <a:rPr lang="en-GB" sz="1900" dirty="0" smtClean="0"/>
              <a:t>Support the development of a creative economy by integrating creativity in innovation policies.</a:t>
            </a:r>
          </a:p>
          <a:p>
            <a:pPr eaLnBrk="1" hangingPunct="1"/>
            <a:r>
              <a:rPr lang="en-GB" sz="1900" dirty="0" smtClean="0"/>
              <a:t>Promote social innovation and inclusion through culture.</a:t>
            </a:r>
          </a:p>
          <a:p>
            <a:pPr eaLnBrk="1" hangingPunct="1"/>
            <a:r>
              <a:rPr lang="en-GB" sz="1900" dirty="0" smtClean="0"/>
              <a:t>Brand  your city as a creative place. 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fr-BE" sz="2000" b="1"/>
              <a:t/>
            </a:r>
            <a:br>
              <a:rPr lang="fr-BE" sz="2000" b="1"/>
            </a:br>
            <a:endParaRPr lang="en-US" b="1"/>
          </a:p>
        </p:txBody>
      </p:sp>
      <p:sp>
        <p:nvSpPr>
          <p:cNvPr id="512006" name="Oval 6"/>
          <p:cNvSpPr>
            <a:spLocks noChangeArrowheads="1"/>
          </p:cNvSpPr>
          <p:nvPr/>
        </p:nvSpPr>
        <p:spPr bwMode="auto">
          <a:xfrm>
            <a:off x="1476375" y="331788"/>
            <a:ext cx="6408738" cy="6192837"/>
          </a:xfrm>
          <a:prstGeom prst="ellips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7" name="Oval 7"/>
          <p:cNvSpPr>
            <a:spLocks noChangeArrowheads="1"/>
          </p:cNvSpPr>
          <p:nvPr/>
        </p:nvSpPr>
        <p:spPr bwMode="auto">
          <a:xfrm>
            <a:off x="2195513" y="979488"/>
            <a:ext cx="4968875" cy="4897437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8" name="Oval 8"/>
          <p:cNvSpPr>
            <a:spLocks noChangeArrowheads="1"/>
          </p:cNvSpPr>
          <p:nvPr/>
        </p:nvSpPr>
        <p:spPr bwMode="auto">
          <a:xfrm>
            <a:off x="2916238" y="1628775"/>
            <a:ext cx="3529012" cy="3529013"/>
          </a:xfrm>
          <a:prstGeom prst="ellipse">
            <a:avLst/>
          </a:prstGeom>
          <a:solidFill>
            <a:srgbClr val="FFCCFF"/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09" name="Oval 9"/>
          <p:cNvSpPr>
            <a:spLocks noChangeArrowheads="1"/>
          </p:cNvSpPr>
          <p:nvPr/>
        </p:nvSpPr>
        <p:spPr bwMode="auto">
          <a:xfrm>
            <a:off x="3924300" y="2563813"/>
            <a:ext cx="1514475" cy="1584325"/>
          </a:xfrm>
          <a:prstGeom prst="ellipse">
            <a:avLst/>
          </a:prstGeom>
          <a:solidFill>
            <a:srgbClr val="FF9933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10" name="Text Box 10"/>
          <p:cNvSpPr txBox="1">
            <a:spLocks noChangeArrowheads="1"/>
          </p:cNvSpPr>
          <p:nvPr/>
        </p:nvSpPr>
        <p:spPr bwMode="auto">
          <a:xfrm>
            <a:off x="3708400" y="3211513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rgbClr val="333333"/>
                </a:solidFill>
                <a:latin typeface="Arial Narrow" pitchFamily="34" charset="0"/>
              </a:rPr>
              <a:t>CORE ARTS FIELDS</a:t>
            </a:r>
          </a:p>
        </p:txBody>
      </p:sp>
      <p:sp>
        <p:nvSpPr>
          <p:cNvPr id="512011" name="Text Box 11"/>
          <p:cNvSpPr txBox="1">
            <a:spLocks noChangeArrowheads="1"/>
          </p:cNvSpPr>
          <p:nvPr/>
        </p:nvSpPr>
        <p:spPr bwMode="auto">
          <a:xfrm>
            <a:off x="3636963" y="2032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rgbClr val="333333"/>
                </a:solidFill>
                <a:latin typeface="Arial Narrow" pitchFamily="34" charset="0"/>
              </a:rPr>
              <a:t>CULTURAL INDUSTRIES</a:t>
            </a:r>
          </a:p>
        </p:txBody>
      </p:sp>
      <p:sp>
        <p:nvSpPr>
          <p:cNvPr id="512012" name="Text Box 12"/>
          <p:cNvSpPr txBox="1">
            <a:spLocks noChangeArrowheads="1"/>
          </p:cNvSpPr>
          <p:nvPr/>
        </p:nvSpPr>
        <p:spPr bwMode="auto">
          <a:xfrm>
            <a:off x="3492500" y="1123950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rgbClr val="333333"/>
                </a:solidFill>
                <a:latin typeface="Arial Narrow" pitchFamily="34" charset="0"/>
              </a:rPr>
              <a:t>CREATIVE INDUSTRIES AND ACTIVITIES</a:t>
            </a:r>
          </a:p>
        </p:txBody>
      </p:sp>
      <p:sp>
        <p:nvSpPr>
          <p:cNvPr id="512013" name="Text Box 13"/>
          <p:cNvSpPr txBox="1">
            <a:spLocks noChangeArrowheads="1"/>
          </p:cNvSpPr>
          <p:nvPr/>
        </p:nvSpPr>
        <p:spPr bwMode="auto">
          <a:xfrm>
            <a:off x="3636963" y="5948363"/>
            <a:ext cx="2017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rgbClr val="333333"/>
                </a:solidFill>
                <a:latin typeface="Arial Narrow" pitchFamily="34" charset="0"/>
              </a:rPr>
              <a:t>RELATED SECTORS</a:t>
            </a:r>
          </a:p>
        </p:txBody>
      </p:sp>
      <p:sp>
        <p:nvSpPr>
          <p:cNvPr id="512014" name="Text Box 14"/>
          <p:cNvSpPr txBox="1">
            <a:spLocks noChangeArrowheads="1"/>
          </p:cNvSpPr>
          <p:nvPr/>
        </p:nvSpPr>
        <p:spPr bwMode="auto">
          <a:xfrm>
            <a:off x="4286250" y="347186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Visual Arts</a:t>
            </a:r>
          </a:p>
        </p:txBody>
      </p:sp>
      <p:sp>
        <p:nvSpPr>
          <p:cNvPr id="512015" name="Text Box 15"/>
          <p:cNvSpPr txBox="1">
            <a:spLocks noChangeArrowheads="1"/>
          </p:cNvSpPr>
          <p:nvPr/>
        </p:nvSpPr>
        <p:spPr bwMode="auto">
          <a:xfrm>
            <a:off x="4286250" y="375920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Heritage</a:t>
            </a:r>
          </a:p>
        </p:txBody>
      </p:sp>
      <p:sp>
        <p:nvSpPr>
          <p:cNvPr id="512016" name="Text Box 16"/>
          <p:cNvSpPr txBox="1">
            <a:spLocks noChangeArrowheads="1"/>
          </p:cNvSpPr>
          <p:nvPr/>
        </p:nvSpPr>
        <p:spPr bwMode="auto">
          <a:xfrm>
            <a:off x="4141788" y="263525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Performing Arts</a:t>
            </a:r>
          </a:p>
        </p:txBody>
      </p:sp>
      <p:sp>
        <p:nvSpPr>
          <p:cNvPr id="512017" name="Text Box 17"/>
          <p:cNvSpPr txBox="1">
            <a:spLocks noChangeArrowheads="1"/>
          </p:cNvSpPr>
          <p:nvPr/>
        </p:nvSpPr>
        <p:spPr bwMode="auto">
          <a:xfrm>
            <a:off x="5365750" y="26352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Books and Press</a:t>
            </a:r>
          </a:p>
        </p:txBody>
      </p:sp>
      <p:sp>
        <p:nvSpPr>
          <p:cNvPr id="512018" name="Text Box 18"/>
          <p:cNvSpPr txBox="1">
            <a:spLocks noChangeArrowheads="1"/>
          </p:cNvSpPr>
          <p:nvPr/>
        </p:nvSpPr>
        <p:spPr bwMode="auto">
          <a:xfrm>
            <a:off x="4860925" y="42957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Television and Radio</a:t>
            </a:r>
          </a:p>
        </p:txBody>
      </p:sp>
      <p:sp>
        <p:nvSpPr>
          <p:cNvPr id="512019" name="Text Box 19"/>
          <p:cNvSpPr txBox="1">
            <a:spLocks noChangeArrowheads="1"/>
          </p:cNvSpPr>
          <p:nvPr/>
        </p:nvSpPr>
        <p:spPr bwMode="auto">
          <a:xfrm>
            <a:off x="3852863" y="4406900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Music</a:t>
            </a:r>
          </a:p>
        </p:txBody>
      </p:sp>
      <p:sp>
        <p:nvSpPr>
          <p:cNvPr id="512020" name="Text Box 20"/>
          <p:cNvSpPr txBox="1">
            <a:spLocks noChangeArrowheads="1"/>
          </p:cNvSpPr>
          <p:nvPr/>
        </p:nvSpPr>
        <p:spPr bwMode="auto">
          <a:xfrm>
            <a:off x="3205163" y="39354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Video Games</a:t>
            </a:r>
          </a:p>
        </p:txBody>
      </p:sp>
      <p:sp>
        <p:nvSpPr>
          <p:cNvPr id="512021" name="Text Box 21"/>
          <p:cNvSpPr txBox="1">
            <a:spLocks noChangeArrowheads="1"/>
          </p:cNvSpPr>
          <p:nvPr/>
        </p:nvSpPr>
        <p:spPr bwMode="auto">
          <a:xfrm>
            <a:off x="3133725" y="24923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Film and Video</a:t>
            </a:r>
          </a:p>
        </p:txBody>
      </p:sp>
      <p:sp>
        <p:nvSpPr>
          <p:cNvPr id="512022" name="Text Box 22"/>
          <p:cNvSpPr txBox="1">
            <a:spLocks noChangeArrowheads="1"/>
          </p:cNvSpPr>
          <p:nvPr/>
        </p:nvSpPr>
        <p:spPr bwMode="auto">
          <a:xfrm>
            <a:off x="2124075" y="32845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Advertising</a:t>
            </a:r>
          </a:p>
        </p:txBody>
      </p:sp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4140200" y="5372100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Architecture</a:t>
            </a:r>
          </a:p>
        </p:txBody>
      </p:sp>
      <p:sp>
        <p:nvSpPr>
          <p:cNvPr id="512024" name="Text Box 24"/>
          <p:cNvSpPr txBox="1">
            <a:spLocks noChangeArrowheads="1"/>
          </p:cNvSpPr>
          <p:nvPr/>
        </p:nvSpPr>
        <p:spPr bwMode="auto">
          <a:xfrm>
            <a:off x="6013450" y="447992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Design</a:t>
            </a:r>
          </a:p>
        </p:txBody>
      </p:sp>
      <p:sp>
        <p:nvSpPr>
          <p:cNvPr id="512025" name="Text Box 25"/>
          <p:cNvSpPr txBox="1">
            <a:spLocks noChangeArrowheads="1"/>
          </p:cNvSpPr>
          <p:nvPr/>
        </p:nvSpPr>
        <p:spPr bwMode="auto">
          <a:xfrm>
            <a:off x="1836738" y="17002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Consumer Electronics</a:t>
            </a:r>
          </a:p>
        </p:txBody>
      </p:sp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1620838" y="443547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Telecommu-nications</a:t>
            </a:r>
          </a:p>
        </p:txBody>
      </p:sp>
      <p:sp>
        <p:nvSpPr>
          <p:cNvPr id="512027" name="Text Box 27"/>
          <p:cNvSpPr txBox="1">
            <a:spLocks noChangeArrowheads="1"/>
          </p:cNvSpPr>
          <p:nvPr/>
        </p:nvSpPr>
        <p:spPr bwMode="auto">
          <a:xfrm>
            <a:off x="4140200" y="4746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Industrial Design</a:t>
            </a:r>
          </a:p>
        </p:txBody>
      </p:sp>
      <p:sp>
        <p:nvSpPr>
          <p:cNvPr id="512028" name="Text Box 28"/>
          <p:cNvSpPr txBox="1">
            <a:spLocks noChangeArrowheads="1"/>
          </p:cNvSpPr>
          <p:nvPr/>
        </p:nvSpPr>
        <p:spPr bwMode="auto">
          <a:xfrm>
            <a:off x="6300788" y="522763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Software</a:t>
            </a:r>
          </a:p>
        </p:txBody>
      </p:sp>
      <p:sp>
        <p:nvSpPr>
          <p:cNvPr id="512029" name="Text Box 29"/>
          <p:cNvSpPr txBox="1">
            <a:spLocks noChangeArrowheads="1"/>
          </p:cNvSpPr>
          <p:nvPr/>
        </p:nvSpPr>
        <p:spPr bwMode="auto">
          <a:xfrm>
            <a:off x="7092950" y="3211513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Tourism</a:t>
            </a: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6516688" y="162718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Education</a:t>
            </a:r>
          </a:p>
        </p:txBody>
      </p:sp>
      <p:sp>
        <p:nvSpPr>
          <p:cNvPr id="512031" name="Text Box 31"/>
          <p:cNvSpPr txBox="1">
            <a:spLocks noChangeArrowheads="1"/>
          </p:cNvSpPr>
          <p:nvPr/>
        </p:nvSpPr>
        <p:spPr bwMode="auto">
          <a:xfrm>
            <a:off x="5437188" y="36480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Fashion Design</a:t>
            </a:r>
          </a:p>
        </p:txBody>
      </p:sp>
      <p:sp>
        <p:nvSpPr>
          <p:cNvPr id="512032" name="Text Box 32"/>
          <p:cNvSpPr txBox="1">
            <a:spLocks noChangeArrowheads="1"/>
          </p:cNvSpPr>
          <p:nvPr/>
        </p:nvSpPr>
        <p:spPr bwMode="auto">
          <a:xfrm>
            <a:off x="4141788" y="2851150"/>
            <a:ext cx="10795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User Generated Content</a:t>
            </a:r>
          </a:p>
        </p:txBody>
      </p:sp>
      <p:sp>
        <p:nvSpPr>
          <p:cNvPr id="512033" name="Text Box 33"/>
          <p:cNvSpPr txBox="1">
            <a:spLocks noChangeArrowheads="1"/>
          </p:cNvSpPr>
          <p:nvPr/>
        </p:nvSpPr>
        <p:spPr bwMode="auto">
          <a:xfrm>
            <a:off x="2989263" y="33274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latin typeface="Arial Narrow" pitchFamily="34" charset="0"/>
              </a:rPr>
              <a:t>Luxury brands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dirty="0" smtClean="0"/>
              <a:t>A Creative Region   </a:t>
            </a:r>
            <a:br>
              <a:rPr lang="nl-BE" dirty="0" smtClean="0"/>
            </a:br>
            <a:r>
              <a:rPr lang="nl-BE" sz="2000" dirty="0" smtClean="0"/>
              <a:t>Recommendations</a:t>
            </a:r>
            <a:endParaRPr lang="en-US" sz="2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44675"/>
            <a:ext cx="7416800" cy="4281488"/>
          </a:xfrm>
        </p:spPr>
        <p:txBody>
          <a:bodyPr/>
          <a:lstStyle/>
          <a:p>
            <a:pPr marL="381000" indent="-381000" eaLnBrk="1" hangingPunct="1"/>
            <a:r>
              <a:rPr lang="en-GB" dirty="0" smtClean="0"/>
              <a:t>Value culture as an important resource of creativity </a:t>
            </a:r>
          </a:p>
          <a:p>
            <a:pPr marL="381000" indent="-381000" eaLnBrk="1" hangingPunct="1"/>
            <a:endParaRPr lang="en-GB" dirty="0" smtClean="0"/>
          </a:p>
          <a:p>
            <a:pPr marL="381000" indent="-381000" eaLnBrk="1" hangingPunct="1"/>
            <a:r>
              <a:rPr lang="en-GB" dirty="0" smtClean="0"/>
              <a:t>Mainstream culture-based creativity in local policies and programmes to foster innovation (economic and social)</a:t>
            </a:r>
          </a:p>
          <a:p>
            <a:pPr marL="381000" indent="-381000" eaLnBrk="1" hangingPunct="1"/>
            <a:endParaRPr lang="en-GB" dirty="0" smtClean="0"/>
          </a:p>
          <a:p>
            <a:pPr marL="381000" indent="-381000" eaLnBrk="1" hangingPunct="1"/>
            <a:r>
              <a:rPr lang="en-GB" dirty="0" smtClean="0"/>
              <a:t>Re-direct existing financial resources to stimulate creativity (to support non technology innovation)</a:t>
            </a:r>
          </a:p>
          <a:p>
            <a:pPr marL="381000" indent="-381000" eaLnBrk="1" hangingPunct="1"/>
            <a:endParaRPr lang="en-GB" dirty="0" smtClean="0"/>
          </a:p>
          <a:p>
            <a:pPr marL="381000" indent="-381000" eaLnBrk="1" hangingPunct="1"/>
            <a:r>
              <a:rPr lang="en-GB" dirty="0" smtClean="0"/>
              <a:t>Brand the city as THE place to create.</a:t>
            </a:r>
          </a:p>
          <a:p>
            <a:pPr marL="381000" indent="-381000" eaLnBrk="1" hangingPunct="1"/>
            <a:endParaRPr lang="en-GB" dirty="0" smtClean="0"/>
          </a:p>
          <a:p>
            <a:pPr marL="381000" indent="-381000" eaLnBrk="1" hangingPunct="1"/>
            <a:r>
              <a:rPr lang="en-GB" dirty="0" smtClean="0"/>
              <a:t>Question and tailor regulatory and institutional supports to creativity and cultural collaboration – redesign cultural policy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Conclusions : redefine cultural policy ?</a:t>
            </a:r>
            <a:endParaRPr lang="fr-F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Show the importance of </a:t>
            </a:r>
            <a:r>
              <a:rPr lang="fr-BE" dirty="0" err="1" smtClean="0"/>
              <a:t>artistic</a:t>
            </a:r>
            <a:r>
              <a:rPr lang="fr-BE" dirty="0" smtClean="0"/>
              <a:t> talents and cultural </a:t>
            </a:r>
            <a:r>
              <a:rPr lang="fr-BE" dirty="0" err="1" smtClean="0"/>
              <a:t>activities</a:t>
            </a:r>
            <a:r>
              <a:rPr lang="fr-BE" dirty="0" smtClean="0"/>
              <a:t> in the </a:t>
            </a:r>
            <a:r>
              <a:rPr lang="fr-BE" dirty="0" err="1" smtClean="0"/>
              <a:t>process</a:t>
            </a:r>
            <a:r>
              <a:rPr lang="fr-BE" dirty="0" smtClean="0"/>
              <a:t> of innovation, in </a:t>
            </a:r>
            <a:r>
              <a:rPr lang="fr-BE" dirty="0" err="1" smtClean="0"/>
              <a:t>education</a:t>
            </a:r>
            <a:r>
              <a:rPr lang="fr-BE" dirty="0" smtClean="0"/>
              <a:t> , in </a:t>
            </a:r>
            <a:r>
              <a:rPr lang="fr-BE" dirty="0" err="1" smtClean="0"/>
              <a:t>research</a:t>
            </a:r>
            <a:r>
              <a:rPr lang="fr-BE" dirty="0" smtClean="0"/>
              <a:t> (break the silos).</a:t>
            </a:r>
          </a:p>
          <a:p>
            <a:pPr>
              <a:buFontTx/>
              <a:buNone/>
            </a:pPr>
            <a:endParaRPr lang="fr-BE" dirty="0" smtClean="0"/>
          </a:p>
          <a:p>
            <a:r>
              <a:rPr lang="fr-BE" dirty="0" err="1" smtClean="0"/>
              <a:t>Ensure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innovation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includes</a:t>
            </a:r>
            <a:r>
              <a:rPr lang="fr-BE" dirty="0" smtClean="0"/>
              <a:t> culture-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dirty="0" err="1" smtClean="0"/>
              <a:t>creativity</a:t>
            </a:r>
            <a:r>
              <a:rPr lang="fr-BE" dirty="0" smtClean="0"/>
              <a:t>.</a:t>
            </a:r>
            <a:endParaRPr lang="fr-FR" dirty="0" smtClean="0"/>
          </a:p>
          <a:p>
            <a:pPr>
              <a:buFontTx/>
              <a:buNone/>
            </a:pPr>
            <a:endParaRPr lang="fr-BE" dirty="0" smtClean="0"/>
          </a:p>
          <a:p>
            <a:r>
              <a:rPr lang="fr-BE" dirty="0" err="1" smtClean="0"/>
              <a:t>Develop</a:t>
            </a:r>
            <a:r>
              <a:rPr lang="fr-BE" dirty="0" smtClean="0"/>
              <a:t> a narrative on cultural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go </a:t>
            </a:r>
            <a:r>
              <a:rPr lang="fr-BE" dirty="0" err="1" smtClean="0"/>
              <a:t>beyond</a:t>
            </a:r>
            <a:r>
              <a:rPr lang="fr-BE" dirty="0" smtClean="0"/>
              <a:t> </a:t>
            </a:r>
            <a:r>
              <a:rPr lang="fr-BE" dirty="0" err="1" smtClean="0"/>
              <a:t>heritage</a:t>
            </a:r>
            <a:r>
              <a:rPr lang="fr-BE" dirty="0" smtClean="0"/>
              <a:t> </a:t>
            </a:r>
            <a:r>
              <a:rPr lang="fr-BE" dirty="0" err="1" smtClean="0"/>
              <a:t>preservation</a:t>
            </a:r>
            <a:r>
              <a:rPr lang="fr-BE" dirty="0" smtClean="0"/>
              <a:t> or </a:t>
            </a:r>
            <a:r>
              <a:rPr lang="fr-BE" dirty="0" err="1" smtClean="0"/>
              <a:t>tourism</a:t>
            </a:r>
            <a:r>
              <a:rPr lang="fr-BE" dirty="0" smtClean="0"/>
              <a:t>.</a:t>
            </a:r>
          </a:p>
          <a:p>
            <a:pPr>
              <a:buFontTx/>
              <a:buNone/>
            </a:pPr>
            <a:endParaRPr lang="fr-BE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organi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980728"/>
            <a:ext cx="4612531" cy="46125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609600"/>
            <a:ext cx="650240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315201" cy="5461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Placeholder 2"/>
          <p:cNvSpPr>
            <a:spLocks noGrp="1"/>
          </p:cNvSpPr>
          <p:nvPr>
            <p:ph type="body" idx="4294967295"/>
          </p:nvPr>
        </p:nvSpPr>
        <p:spPr>
          <a:xfrm>
            <a:off x="785813" y="476672"/>
            <a:ext cx="7772400" cy="5595516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fr-BE" dirty="0" smtClean="0"/>
              <a:t>			</a:t>
            </a:r>
            <a:r>
              <a:rPr lang="fr-BE" sz="1800" dirty="0" smtClean="0"/>
              <a:t>Philippe Kern </a:t>
            </a:r>
          </a:p>
          <a:p>
            <a:pPr marL="0" indent="0">
              <a:buFontTx/>
              <a:buNone/>
            </a:pPr>
            <a:r>
              <a:rPr lang="fr-BE" sz="1800" dirty="0" smtClean="0"/>
              <a:t>			</a:t>
            </a:r>
            <a:r>
              <a:rPr lang="fr-BE" sz="1800" dirty="0" err="1" smtClean="0"/>
              <a:t>Founder</a:t>
            </a:r>
            <a:r>
              <a:rPr lang="fr-BE" sz="1800" dirty="0" smtClean="0"/>
              <a:t> and CEO</a:t>
            </a:r>
          </a:p>
          <a:p>
            <a:pPr marL="0" indent="0">
              <a:buFontTx/>
              <a:buNone/>
            </a:pPr>
            <a:r>
              <a:rPr lang="fr-BE" sz="1800" dirty="0" smtClean="0"/>
              <a:t>			51 Rue du Trône</a:t>
            </a:r>
          </a:p>
          <a:p>
            <a:pPr marL="0" indent="0">
              <a:buFontTx/>
              <a:buNone/>
            </a:pPr>
            <a:r>
              <a:rPr lang="fr-BE" sz="1800" dirty="0" smtClean="0"/>
              <a:t>			B -1050 Brussels</a:t>
            </a:r>
          </a:p>
          <a:p>
            <a:pPr marL="0" indent="0" algn="ctr">
              <a:buFontTx/>
              <a:buNone/>
            </a:pPr>
            <a:r>
              <a:rPr lang="fr-BE" sz="1800" dirty="0" smtClean="0">
                <a:sym typeface="Wingdings" pitchFamily="2" charset="2"/>
              </a:rPr>
              <a:t>+32 2 289 26 00</a:t>
            </a:r>
          </a:p>
          <a:p>
            <a:pPr marL="0" indent="0" algn="ctr">
              <a:buFontTx/>
              <a:buNone/>
            </a:pPr>
            <a:r>
              <a:rPr lang="fr-BE" dirty="0" smtClean="0">
                <a:sym typeface="Wingdings" pitchFamily="2" charset="2"/>
                <a:hlinkClick r:id="rId3"/>
              </a:rPr>
              <a:t>pkern@keanet.eu </a:t>
            </a:r>
          </a:p>
          <a:p>
            <a:pPr marL="0" indent="0" algn="ctr">
              <a:buFontTx/>
              <a:buNone/>
            </a:pPr>
            <a:endParaRPr lang="fr-BE" dirty="0" smtClean="0">
              <a:sym typeface="Wingdings" pitchFamily="2" charset="2"/>
              <a:hlinkClick r:id="rId3"/>
            </a:endParaRPr>
          </a:p>
          <a:p>
            <a:pPr marL="0" indent="0" algn="ctr">
              <a:buFontTx/>
              <a:buNone/>
            </a:pPr>
            <a:r>
              <a:rPr lang="fr-BE" dirty="0" smtClean="0">
                <a:sym typeface="Wingdings" pitchFamily="2" charset="2"/>
                <a:hlinkClick r:id="rId3"/>
              </a:rPr>
              <a:t>www.keanet.eu</a:t>
            </a:r>
            <a:r>
              <a:rPr lang="fr-BE" dirty="0" smtClean="0">
                <a:sym typeface="Wingdings" pitchFamily="2" charset="2"/>
              </a:rPr>
              <a:t> </a:t>
            </a:r>
          </a:p>
          <a:p>
            <a:pPr marL="0" indent="0" algn="ctr">
              <a:buFontTx/>
              <a:buNone/>
            </a:pPr>
            <a:r>
              <a:rPr lang="fr-BE" dirty="0" smtClean="0">
                <a:sym typeface="Wingdings" pitchFamily="2" charset="2"/>
                <a:hlinkClick r:id="rId4"/>
              </a:rPr>
              <a:t>www.keablog.com</a:t>
            </a:r>
            <a:r>
              <a:rPr lang="fr-BE" dirty="0" smtClean="0">
                <a:sym typeface="Wingdings" pitchFamily="2" charset="2"/>
              </a:rPr>
              <a:t> </a:t>
            </a:r>
          </a:p>
          <a:p>
            <a:pPr marL="0" indent="0" algn="ctr">
              <a:buFontTx/>
              <a:buNone/>
            </a:pPr>
            <a:r>
              <a:rPr lang="fr-BE" dirty="0" smtClean="0">
                <a:sym typeface="Wingdings" pitchFamily="2" charset="2"/>
              </a:rPr>
              <a:t>KEA </a:t>
            </a:r>
            <a:r>
              <a:rPr lang="fr-BE" dirty="0" err="1" smtClean="0">
                <a:sym typeface="Wingdings" pitchFamily="2" charset="2"/>
              </a:rPr>
              <a:t>Creative</a:t>
            </a:r>
            <a:r>
              <a:rPr lang="fr-BE" dirty="0" smtClean="0">
                <a:sym typeface="Wingdings" pitchFamily="2" charset="2"/>
              </a:rPr>
              <a:t> Europe on </a:t>
            </a:r>
            <a:r>
              <a:rPr lang="fr-BE" dirty="0" err="1" smtClean="0">
                <a:sym typeface="Wingdings" pitchFamily="2" charset="2"/>
              </a:rPr>
              <a:t>Linkedin</a:t>
            </a:r>
            <a:r>
              <a:rPr lang="fr-BE" dirty="0" smtClean="0">
                <a:sym typeface="Wingdings" pitchFamily="2" charset="2"/>
              </a:rPr>
              <a:t> and </a:t>
            </a:r>
            <a:r>
              <a:rPr lang="fr-BE" dirty="0" err="1" smtClean="0">
                <a:sym typeface="Wingdings" pitchFamily="2" charset="2"/>
              </a:rPr>
              <a:t>Facebook</a:t>
            </a:r>
            <a:endParaRPr lang="fr-BE" dirty="0" smtClean="0"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fr-BE" dirty="0" smtClean="0"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fr-BE" dirty="0" smtClean="0"/>
          </a:p>
          <a:p>
            <a:pPr marL="0" indent="0" algn="ctr">
              <a:buFontTx/>
              <a:buNone/>
            </a:pPr>
            <a:r>
              <a:rPr lang="fr-BE" sz="1600" dirty="0" err="1" smtClean="0"/>
              <a:t>Credits</a:t>
            </a:r>
            <a:r>
              <a:rPr lang="fr-BE" sz="1600" dirty="0" smtClean="0"/>
              <a:t> : </a:t>
            </a:r>
          </a:p>
          <a:p>
            <a:pPr marL="0" indent="0" algn="ctr">
              <a:buFontTx/>
              <a:buNone/>
            </a:pPr>
            <a:r>
              <a:rPr lang="fr-BE" sz="1600" dirty="0" smtClean="0"/>
              <a:t>Sempé – Le Monde de Sempé (vol1), Edition </a:t>
            </a:r>
            <a:r>
              <a:rPr lang="fr-BE" sz="1600" dirty="0" err="1" smtClean="0"/>
              <a:t>Denoel</a:t>
            </a:r>
            <a:r>
              <a:rPr lang="fr-BE" sz="1600" dirty="0" smtClean="0"/>
              <a:t> </a:t>
            </a:r>
          </a:p>
          <a:p>
            <a:pPr marL="0" indent="0" algn="ctr">
              <a:buFontTx/>
              <a:buNone/>
            </a:pPr>
            <a:r>
              <a:rPr lang="fr-BE" sz="1600" dirty="0" smtClean="0"/>
              <a:t>Alan Parker – </a:t>
            </a:r>
            <a:r>
              <a:rPr lang="fr-BE" sz="1600" dirty="0" err="1" smtClean="0"/>
              <a:t>Making</a:t>
            </a:r>
            <a:r>
              <a:rPr lang="fr-BE" sz="1600" dirty="0" smtClean="0"/>
              <a:t> </a:t>
            </a:r>
            <a:r>
              <a:rPr lang="fr-BE" sz="1600" dirty="0" err="1" smtClean="0"/>
              <a:t>Movies</a:t>
            </a:r>
            <a:r>
              <a:rPr lang="fr-BE" sz="1600" dirty="0" smtClean="0"/>
              <a:t>, British Film Institute 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775"/>
            <a:ext cx="8229600" cy="1143000"/>
          </a:xfrm>
        </p:spPr>
        <p:txBody>
          <a:bodyPr/>
          <a:lstStyle/>
          <a:p>
            <a:r>
              <a:rPr lang="fr-BE" sz="2000" b="1"/>
              <a:t/>
            </a:r>
            <a:br>
              <a:rPr lang="fr-BE" sz="2000" b="1"/>
            </a:br>
            <a:endParaRPr lang="en-US" b="1"/>
          </a:p>
        </p:txBody>
      </p:sp>
      <p:sp>
        <p:nvSpPr>
          <p:cNvPr id="516099" name="Text Box 3"/>
          <p:cNvSpPr txBox="1">
            <a:spLocks noChangeArrowheads="1"/>
          </p:cNvSpPr>
          <p:nvPr/>
        </p:nvSpPr>
        <p:spPr bwMode="auto">
          <a:xfrm>
            <a:off x="250825" y="344488"/>
            <a:ext cx="8424863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200">
                <a:latin typeface="Arial Narrow" pitchFamily="34" charset="0"/>
              </a:rPr>
              <a:t>ECONOMIC CONTRIBUTION OF THE ECONOMY OF CULTURE IN EUROPE</a:t>
            </a:r>
          </a:p>
        </p:txBody>
      </p:sp>
      <p:sp>
        <p:nvSpPr>
          <p:cNvPr id="516100" name="Line 4"/>
          <p:cNvSpPr>
            <a:spLocks noChangeShapeType="1"/>
          </p:cNvSpPr>
          <p:nvPr/>
        </p:nvSpPr>
        <p:spPr bwMode="auto">
          <a:xfrm>
            <a:off x="3059113" y="1052513"/>
            <a:ext cx="2735262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3030538" y="5184775"/>
            <a:ext cx="5667375" cy="7651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</a:rPr>
              <a:t>In 2004 </a:t>
            </a:r>
            <a:r>
              <a:rPr lang="en-GB" sz="1300">
                <a:latin typeface="Arial Narrow" pitchFamily="34" charset="0"/>
              </a:rPr>
              <a:t>5.8 million people</a:t>
            </a:r>
            <a:r>
              <a:rPr lang="en-GB" sz="1300" b="0">
                <a:latin typeface="Arial Narrow" pitchFamily="34" charset="0"/>
              </a:rPr>
              <a:t> worked in the sector, equivalent to 3.1% of total employed population in EU25. Total employment in the EU decreased in 2002-2004, employment in the sector increased (+1.85%).</a:t>
            </a:r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2333625" y="5184775"/>
            <a:ext cx="696913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468313" y="5184775"/>
            <a:ext cx="1865312" cy="7651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600">
                <a:latin typeface="Arial Narrow" pitchFamily="34" charset="0"/>
              </a:rPr>
              <a:t>EMPLOYMENT</a:t>
            </a:r>
          </a:p>
        </p:txBody>
      </p:sp>
      <p:sp>
        <p:nvSpPr>
          <p:cNvPr id="516105" name="Rectangle 9"/>
          <p:cNvSpPr>
            <a:spLocks noChangeArrowheads="1"/>
          </p:cNvSpPr>
          <p:nvPr/>
        </p:nvSpPr>
        <p:spPr bwMode="auto">
          <a:xfrm>
            <a:off x="3030538" y="4760913"/>
            <a:ext cx="5667375" cy="4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300" b="0">
              <a:latin typeface="Arial Narrow" pitchFamily="34" charset="0"/>
            </a:endParaRPr>
          </a:p>
        </p:txBody>
      </p:sp>
      <p:sp>
        <p:nvSpPr>
          <p:cNvPr id="516106" name="Rectangle 10"/>
          <p:cNvSpPr>
            <a:spLocks noChangeArrowheads="1"/>
          </p:cNvSpPr>
          <p:nvPr/>
        </p:nvSpPr>
        <p:spPr bwMode="auto">
          <a:xfrm>
            <a:off x="2333625" y="4760913"/>
            <a:ext cx="696913" cy="4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300" b="0">
              <a:latin typeface="Arial Narrow" pitchFamily="34" charset="0"/>
            </a:endParaRPr>
          </a:p>
        </p:txBody>
      </p:sp>
      <p:sp>
        <p:nvSpPr>
          <p:cNvPr id="516107" name="Rectangle 11"/>
          <p:cNvSpPr>
            <a:spLocks noChangeArrowheads="1"/>
          </p:cNvSpPr>
          <p:nvPr/>
        </p:nvSpPr>
        <p:spPr bwMode="auto">
          <a:xfrm>
            <a:off x="468313" y="4760913"/>
            <a:ext cx="1865312" cy="4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600">
              <a:latin typeface="Arial Narrow" pitchFamily="34" charset="0"/>
            </a:endParaRPr>
          </a:p>
        </p:txBody>
      </p:sp>
      <p:sp>
        <p:nvSpPr>
          <p:cNvPr id="516108" name="Rectangle 12"/>
          <p:cNvSpPr>
            <a:spLocks noChangeArrowheads="1"/>
          </p:cNvSpPr>
          <p:nvPr/>
        </p:nvSpPr>
        <p:spPr bwMode="auto">
          <a:xfrm>
            <a:off x="3030538" y="4237038"/>
            <a:ext cx="5667375" cy="5238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</a:rPr>
              <a:t>The sector’s growth in 1999-2003 was 12.3% higher than the growth of the general economy.</a:t>
            </a:r>
          </a:p>
        </p:txBody>
      </p:sp>
      <p:sp>
        <p:nvSpPr>
          <p:cNvPr id="516109" name="Rectangle 13"/>
          <p:cNvSpPr>
            <a:spLocks noChangeArrowheads="1"/>
          </p:cNvSpPr>
          <p:nvPr/>
        </p:nvSpPr>
        <p:spPr bwMode="auto">
          <a:xfrm>
            <a:off x="2333625" y="4237038"/>
            <a:ext cx="6969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516110" name="Rectangle 14"/>
          <p:cNvSpPr>
            <a:spLocks noChangeArrowheads="1"/>
          </p:cNvSpPr>
          <p:nvPr/>
        </p:nvSpPr>
        <p:spPr bwMode="auto">
          <a:xfrm>
            <a:off x="468313" y="4237038"/>
            <a:ext cx="1865312" cy="5238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600">
                <a:latin typeface="Arial Narrow" pitchFamily="34" charset="0"/>
              </a:rPr>
              <a:t>CONTRIBUTION TO EU GROWTH</a:t>
            </a:r>
          </a:p>
        </p:txBody>
      </p:sp>
      <p:sp>
        <p:nvSpPr>
          <p:cNvPr id="516111" name="Rectangle 15"/>
          <p:cNvSpPr>
            <a:spLocks noChangeArrowheads="1"/>
          </p:cNvSpPr>
          <p:nvPr/>
        </p:nvSpPr>
        <p:spPr bwMode="auto">
          <a:xfrm>
            <a:off x="3030538" y="3914775"/>
            <a:ext cx="5667375" cy="32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300" b="0">
              <a:latin typeface="Arial Narrow" pitchFamily="34" charset="0"/>
            </a:endParaRPr>
          </a:p>
        </p:txBody>
      </p:sp>
      <p:sp>
        <p:nvSpPr>
          <p:cNvPr id="516112" name="Rectangle 16"/>
          <p:cNvSpPr>
            <a:spLocks noChangeArrowheads="1"/>
          </p:cNvSpPr>
          <p:nvPr/>
        </p:nvSpPr>
        <p:spPr bwMode="auto">
          <a:xfrm>
            <a:off x="2333625" y="3914775"/>
            <a:ext cx="696913" cy="32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300" b="0">
              <a:latin typeface="Arial Narrow" pitchFamily="34" charset="0"/>
            </a:endParaRPr>
          </a:p>
        </p:txBody>
      </p:sp>
      <p:sp>
        <p:nvSpPr>
          <p:cNvPr id="516113" name="Rectangle 17"/>
          <p:cNvSpPr>
            <a:spLocks noChangeArrowheads="1"/>
          </p:cNvSpPr>
          <p:nvPr/>
        </p:nvSpPr>
        <p:spPr bwMode="auto">
          <a:xfrm>
            <a:off x="468313" y="3914775"/>
            <a:ext cx="1865312" cy="32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600">
              <a:latin typeface="Arial Narrow" pitchFamily="34" charset="0"/>
            </a:endParaRPr>
          </a:p>
        </p:txBody>
      </p:sp>
      <p:sp>
        <p:nvSpPr>
          <p:cNvPr id="516114" name="Rectangle 18"/>
          <p:cNvSpPr>
            <a:spLocks noChangeArrowheads="1"/>
          </p:cNvSpPr>
          <p:nvPr/>
        </p:nvSpPr>
        <p:spPr bwMode="auto">
          <a:xfrm>
            <a:off x="3030538" y="2457450"/>
            <a:ext cx="5667375" cy="14573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</a:rPr>
              <a:t>The sector contributed to </a:t>
            </a:r>
            <a:r>
              <a:rPr lang="en-GB" sz="1300">
                <a:latin typeface="Arial Narrow" pitchFamily="34" charset="0"/>
              </a:rPr>
              <a:t>2.6% of EU GDP</a:t>
            </a:r>
            <a:r>
              <a:rPr lang="en-GB" sz="1300" b="0">
                <a:latin typeface="Arial Narrow" pitchFamily="34" charset="0"/>
              </a:rPr>
              <a:t> in 2003</a:t>
            </a:r>
          </a:p>
          <a:p>
            <a:pPr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GB" altLang="zh-CN" sz="1300" b="0">
                <a:latin typeface="Arial Narrow" pitchFamily="34" charset="0"/>
                <a:ea typeface="SimSun" pitchFamily="2" charset="-122"/>
              </a:rPr>
              <a:t>  Real estate activities accounted for 2.1%</a:t>
            </a:r>
          </a:p>
          <a:p>
            <a:pPr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GB" altLang="zh-CN" sz="1300" b="0">
                <a:latin typeface="Arial Narrow" pitchFamily="34" charset="0"/>
                <a:ea typeface="SimSun" pitchFamily="2" charset="-122"/>
              </a:rPr>
              <a:t>  The food, beverage and tobacco manufacturing sector accounted for 1.9% </a:t>
            </a:r>
          </a:p>
          <a:p>
            <a:pPr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GB" altLang="zh-CN" sz="1300" b="0">
                <a:latin typeface="Arial Narrow" pitchFamily="34" charset="0"/>
                <a:ea typeface="SimSun" pitchFamily="2" charset="-122"/>
              </a:rPr>
              <a:t>  The textile industry accounted for 0.5%</a:t>
            </a:r>
          </a:p>
          <a:p>
            <a:pPr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GB" altLang="zh-CN" sz="1300" b="0">
                <a:latin typeface="Arial Narrow" pitchFamily="34" charset="0"/>
                <a:ea typeface="SimSun" pitchFamily="2" charset="-122"/>
              </a:rPr>
              <a:t>  The chemicals, rubber and plastic products industry accounted for 2.3% </a:t>
            </a:r>
            <a:endParaRPr lang="en-GB" sz="1300" b="0">
              <a:latin typeface="Arial Narrow" pitchFamily="34" charset="0"/>
            </a:endParaRPr>
          </a:p>
        </p:txBody>
      </p:sp>
      <p:sp>
        <p:nvSpPr>
          <p:cNvPr id="516115" name="Rectangle 19"/>
          <p:cNvSpPr>
            <a:spLocks noChangeArrowheads="1"/>
          </p:cNvSpPr>
          <p:nvPr/>
        </p:nvSpPr>
        <p:spPr bwMode="auto">
          <a:xfrm>
            <a:off x="2333625" y="2457450"/>
            <a:ext cx="696913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516116" name="Rectangle 20"/>
          <p:cNvSpPr>
            <a:spLocks noChangeArrowheads="1"/>
          </p:cNvSpPr>
          <p:nvPr/>
        </p:nvSpPr>
        <p:spPr bwMode="auto">
          <a:xfrm>
            <a:off x="468313" y="2457450"/>
            <a:ext cx="1865312" cy="14573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600">
                <a:latin typeface="Arial Narrow" pitchFamily="34" charset="0"/>
              </a:rPr>
              <a:t>VALUE ADDED TO EU GDP</a:t>
            </a:r>
          </a:p>
        </p:txBody>
      </p:sp>
      <p:sp>
        <p:nvSpPr>
          <p:cNvPr id="516117" name="Rectangle 21"/>
          <p:cNvSpPr>
            <a:spLocks noChangeArrowheads="1"/>
          </p:cNvSpPr>
          <p:nvPr/>
        </p:nvSpPr>
        <p:spPr bwMode="auto">
          <a:xfrm>
            <a:off x="3030538" y="2133600"/>
            <a:ext cx="56673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300" b="0">
              <a:latin typeface="Arial Narrow" pitchFamily="34" charset="0"/>
            </a:endParaRPr>
          </a:p>
        </p:txBody>
      </p:sp>
      <p:sp>
        <p:nvSpPr>
          <p:cNvPr id="516118" name="Rectangle 22"/>
          <p:cNvSpPr>
            <a:spLocks noChangeArrowheads="1"/>
          </p:cNvSpPr>
          <p:nvPr/>
        </p:nvSpPr>
        <p:spPr bwMode="auto">
          <a:xfrm>
            <a:off x="2333625" y="2133600"/>
            <a:ext cx="696913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300" b="0">
              <a:latin typeface="Arial Narrow" pitchFamily="34" charset="0"/>
            </a:endParaRPr>
          </a:p>
        </p:txBody>
      </p:sp>
      <p:sp>
        <p:nvSpPr>
          <p:cNvPr id="516119" name="Rectangle 23"/>
          <p:cNvSpPr>
            <a:spLocks noChangeArrowheads="1"/>
          </p:cNvSpPr>
          <p:nvPr/>
        </p:nvSpPr>
        <p:spPr bwMode="auto">
          <a:xfrm>
            <a:off x="468313" y="2133600"/>
            <a:ext cx="1865312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endParaRPr lang="en-GB" sz="1600">
              <a:latin typeface="Arial Narrow" pitchFamily="34" charset="0"/>
            </a:endParaRPr>
          </a:p>
        </p:txBody>
      </p:sp>
      <p:sp>
        <p:nvSpPr>
          <p:cNvPr id="516120" name="Rectangle 24"/>
          <p:cNvSpPr>
            <a:spLocks noChangeArrowheads="1"/>
          </p:cNvSpPr>
          <p:nvPr/>
        </p:nvSpPr>
        <p:spPr bwMode="auto">
          <a:xfrm>
            <a:off x="3030538" y="1368425"/>
            <a:ext cx="5667375" cy="7651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</a:rPr>
              <a:t>The sector turned over more than </a:t>
            </a:r>
            <a:r>
              <a:rPr lang="en-GB" sz="1300">
                <a:latin typeface="Arial Narrow" pitchFamily="34" charset="0"/>
              </a:rPr>
              <a:t>€654 billion</a:t>
            </a:r>
            <a:r>
              <a:rPr lang="en-GB" sz="1300" b="0">
                <a:latin typeface="Arial Narrow" pitchFamily="34" charset="0"/>
              </a:rPr>
              <a:t> in 2003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GB" altLang="zh-CN" sz="1300" b="0">
                <a:latin typeface="Arial Narrow" pitchFamily="34" charset="0"/>
                <a:ea typeface="SimSun" pitchFamily="2" charset="-122"/>
              </a:rPr>
              <a:t>  Car manufacturing industry was € 271 billion in 2001.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GB" altLang="zh-CN" sz="1300" b="0">
                <a:latin typeface="Arial Narrow" pitchFamily="34" charset="0"/>
                <a:ea typeface="SimSun" pitchFamily="2" charset="-122"/>
              </a:rPr>
              <a:t>  ICT manufacturers was € 541 billion in 2003 (EU-15 figures)</a:t>
            </a:r>
            <a:endParaRPr lang="en-GB" sz="1300" b="0">
              <a:latin typeface="Arial Narrow" pitchFamily="34" charset="0"/>
              <a:ea typeface="SimSun" pitchFamily="2" charset="-122"/>
            </a:endParaRPr>
          </a:p>
        </p:txBody>
      </p:sp>
      <p:sp>
        <p:nvSpPr>
          <p:cNvPr id="516121" name="Rectangle 25"/>
          <p:cNvSpPr>
            <a:spLocks noChangeArrowheads="1"/>
          </p:cNvSpPr>
          <p:nvPr/>
        </p:nvSpPr>
        <p:spPr bwMode="auto">
          <a:xfrm>
            <a:off x="2333625" y="1368425"/>
            <a:ext cx="696913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300" b="0">
                <a:latin typeface="Arial Narrow" pitchFamily="34" charset="0"/>
                <a:sym typeface="Wingdings" pitchFamily="2" charset="2"/>
              </a:rPr>
              <a:t></a:t>
            </a:r>
          </a:p>
        </p:txBody>
      </p:sp>
      <p:sp>
        <p:nvSpPr>
          <p:cNvPr id="516122" name="Rectangle 26"/>
          <p:cNvSpPr>
            <a:spLocks noChangeArrowheads="1"/>
          </p:cNvSpPr>
          <p:nvPr/>
        </p:nvSpPr>
        <p:spPr bwMode="auto">
          <a:xfrm>
            <a:off x="468313" y="1368425"/>
            <a:ext cx="1865312" cy="7651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GB" sz="1600">
                <a:latin typeface="Arial Narrow" pitchFamily="34" charset="0"/>
              </a:rPr>
              <a:t>TURNOVER</a:t>
            </a:r>
          </a:p>
        </p:txBody>
      </p:sp>
      <p:sp>
        <p:nvSpPr>
          <p:cNvPr id="516123" name="Line 27"/>
          <p:cNvSpPr>
            <a:spLocks noChangeShapeType="1"/>
          </p:cNvSpPr>
          <p:nvPr/>
        </p:nvSpPr>
        <p:spPr bwMode="auto">
          <a:xfrm>
            <a:off x="468313" y="1368425"/>
            <a:ext cx="1865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24" name="Line 28"/>
          <p:cNvSpPr>
            <a:spLocks noChangeShapeType="1"/>
          </p:cNvSpPr>
          <p:nvPr/>
        </p:nvSpPr>
        <p:spPr bwMode="auto">
          <a:xfrm>
            <a:off x="468313" y="2133600"/>
            <a:ext cx="1865312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25" name="Line 29"/>
          <p:cNvSpPr>
            <a:spLocks noChangeShapeType="1"/>
          </p:cNvSpPr>
          <p:nvPr/>
        </p:nvSpPr>
        <p:spPr bwMode="auto">
          <a:xfrm>
            <a:off x="468313" y="2457450"/>
            <a:ext cx="186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26" name="Line 30"/>
          <p:cNvSpPr>
            <a:spLocks noChangeShapeType="1"/>
          </p:cNvSpPr>
          <p:nvPr/>
        </p:nvSpPr>
        <p:spPr bwMode="auto">
          <a:xfrm>
            <a:off x="468313" y="3914775"/>
            <a:ext cx="186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27" name="Line 31"/>
          <p:cNvSpPr>
            <a:spLocks noChangeShapeType="1"/>
          </p:cNvSpPr>
          <p:nvPr/>
        </p:nvSpPr>
        <p:spPr bwMode="auto">
          <a:xfrm>
            <a:off x="468313" y="4237038"/>
            <a:ext cx="186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28" name="Line 32"/>
          <p:cNvSpPr>
            <a:spLocks noChangeShapeType="1"/>
          </p:cNvSpPr>
          <p:nvPr/>
        </p:nvSpPr>
        <p:spPr bwMode="auto">
          <a:xfrm>
            <a:off x="468313" y="4760913"/>
            <a:ext cx="186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29" name="Line 33"/>
          <p:cNvSpPr>
            <a:spLocks noChangeShapeType="1"/>
          </p:cNvSpPr>
          <p:nvPr/>
        </p:nvSpPr>
        <p:spPr bwMode="auto">
          <a:xfrm>
            <a:off x="468313" y="5184775"/>
            <a:ext cx="186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0" name="Line 34"/>
          <p:cNvSpPr>
            <a:spLocks noChangeShapeType="1"/>
          </p:cNvSpPr>
          <p:nvPr/>
        </p:nvSpPr>
        <p:spPr bwMode="auto">
          <a:xfrm>
            <a:off x="468313" y="5949950"/>
            <a:ext cx="1865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1" name="Line 35"/>
          <p:cNvSpPr>
            <a:spLocks noChangeShapeType="1"/>
          </p:cNvSpPr>
          <p:nvPr/>
        </p:nvSpPr>
        <p:spPr bwMode="auto">
          <a:xfrm>
            <a:off x="2333625" y="1368425"/>
            <a:ext cx="0" cy="765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2" name="Line 36"/>
          <p:cNvSpPr>
            <a:spLocks noChangeShapeType="1"/>
          </p:cNvSpPr>
          <p:nvPr/>
        </p:nvSpPr>
        <p:spPr bwMode="auto">
          <a:xfrm>
            <a:off x="3030538" y="1368425"/>
            <a:ext cx="0" cy="765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3" name="Line 37"/>
          <p:cNvSpPr>
            <a:spLocks noChangeShapeType="1"/>
          </p:cNvSpPr>
          <p:nvPr/>
        </p:nvSpPr>
        <p:spPr bwMode="auto">
          <a:xfrm>
            <a:off x="2333625" y="2457450"/>
            <a:ext cx="0" cy="145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4" name="Line 38"/>
          <p:cNvSpPr>
            <a:spLocks noChangeShapeType="1"/>
          </p:cNvSpPr>
          <p:nvPr/>
        </p:nvSpPr>
        <p:spPr bwMode="auto">
          <a:xfrm>
            <a:off x="3030538" y="2457450"/>
            <a:ext cx="0" cy="14573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5" name="Line 39"/>
          <p:cNvSpPr>
            <a:spLocks noChangeShapeType="1"/>
          </p:cNvSpPr>
          <p:nvPr/>
        </p:nvSpPr>
        <p:spPr bwMode="auto">
          <a:xfrm>
            <a:off x="8697913" y="2133600"/>
            <a:ext cx="0" cy="32385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6" name="Line 40"/>
          <p:cNvSpPr>
            <a:spLocks noChangeShapeType="1"/>
          </p:cNvSpPr>
          <p:nvPr/>
        </p:nvSpPr>
        <p:spPr bwMode="auto">
          <a:xfrm>
            <a:off x="8697913" y="1368425"/>
            <a:ext cx="0" cy="765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7" name="Line 41"/>
          <p:cNvSpPr>
            <a:spLocks noChangeShapeType="1"/>
          </p:cNvSpPr>
          <p:nvPr/>
        </p:nvSpPr>
        <p:spPr bwMode="auto">
          <a:xfrm>
            <a:off x="8697913" y="2457450"/>
            <a:ext cx="0" cy="14573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8" name="Line 42"/>
          <p:cNvSpPr>
            <a:spLocks noChangeShapeType="1"/>
          </p:cNvSpPr>
          <p:nvPr/>
        </p:nvSpPr>
        <p:spPr bwMode="auto">
          <a:xfrm>
            <a:off x="3030538" y="2133600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39" name="Line 43"/>
          <p:cNvSpPr>
            <a:spLocks noChangeShapeType="1"/>
          </p:cNvSpPr>
          <p:nvPr/>
        </p:nvSpPr>
        <p:spPr bwMode="auto">
          <a:xfrm>
            <a:off x="3030538" y="2457450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0" name="Line 44"/>
          <p:cNvSpPr>
            <a:spLocks noChangeShapeType="1"/>
          </p:cNvSpPr>
          <p:nvPr/>
        </p:nvSpPr>
        <p:spPr bwMode="auto">
          <a:xfrm>
            <a:off x="3030538" y="1368425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1" name="Line 45"/>
          <p:cNvSpPr>
            <a:spLocks noChangeShapeType="1"/>
          </p:cNvSpPr>
          <p:nvPr/>
        </p:nvSpPr>
        <p:spPr bwMode="auto">
          <a:xfrm>
            <a:off x="3030538" y="3914775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2" name="Line 46"/>
          <p:cNvSpPr>
            <a:spLocks noChangeShapeType="1"/>
          </p:cNvSpPr>
          <p:nvPr/>
        </p:nvSpPr>
        <p:spPr bwMode="auto">
          <a:xfrm>
            <a:off x="2333625" y="4237038"/>
            <a:ext cx="0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3" name="Line 47"/>
          <p:cNvSpPr>
            <a:spLocks noChangeShapeType="1"/>
          </p:cNvSpPr>
          <p:nvPr/>
        </p:nvSpPr>
        <p:spPr bwMode="auto">
          <a:xfrm>
            <a:off x="3030538" y="4237038"/>
            <a:ext cx="0" cy="523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4" name="Line 48"/>
          <p:cNvSpPr>
            <a:spLocks noChangeShapeType="1"/>
          </p:cNvSpPr>
          <p:nvPr/>
        </p:nvSpPr>
        <p:spPr bwMode="auto">
          <a:xfrm>
            <a:off x="3030538" y="4237038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5" name="Line 49"/>
          <p:cNvSpPr>
            <a:spLocks noChangeShapeType="1"/>
          </p:cNvSpPr>
          <p:nvPr/>
        </p:nvSpPr>
        <p:spPr bwMode="auto">
          <a:xfrm>
            <a:off x="3030538" y="4760913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6" name="Line 50"/>
          <p:cNvSpPr>
            <a:spLocks noChangeShapeType="1"/>
          </p:cNvSpPr>
          <p:nvPr/>
        </p:nvSpPr>
        <p:spPr bwMode="auto">
          <a:xfrm>
            <a:off x="2333625" y="5184775"/>
            <a:ext cx="0" cy="765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7" name="Line 51"/>
          <p:cNvSpPr>
            <a:spLocks noChangeShapeType="1"/>
          </p:cNvSpPr>
          <p:nvPr/>
        </p:nvSpPr>
        <p:spPr bwMode="auto">
          <a:xfrm>
            <a:off x="3030538" y="5184775"/>
            <a:ext cx="0" cy="765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8" name="Line 52"/>
          <p:cNvSpPr>
            <a:spLocks noChangeShapeType="1"/>
          </p:cNvSpPr>
          <p:nvPr/>
        </p:nvSpPr>
        <p:spPr bwMode="auto">
          <a:xfrm>
            <a:off x="3030538" y="5184775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49" name="Line 53"/>
          <p:cNvSpPr>
            <a:spLocks noChangeShapeType="1"/>
          </p:cNvSpPr>
          <p:nvPr/>
        </p:nvSpPr>
        <p:spPr bwMode="auto">
          <a:xfrm>
            <a:off x="3030538" y="5949950"/>
            <a:ext cx="56673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0" name="Line 54"/>
          <p:cNvSpPr>
            <a:spLocks noChangeShapeType="1"/>
          </p:cNvSpPr>
          <p:nvPr/>
        </p:nvSpPr>
        <p:spPr bwMode="auto">
          <a:xfrm>
            <a:off x="8697913" y="4237038"/>
            <a:ext cx="0" cy="5238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1" name="Line 55"/>
          <p:cNvSpPr>
            <a:spLocks noChangeShapeType="1"/>
          </p:cNvSpPr>
          <p:nvPr/>
        </p:nvSpPr>
        <p:spPr bwMode="auto">
          <a:xfrm>
            <a:off x="8697913" y="5184775"/>
            <a:ext cx="0" cy="765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2" name="Line 56"/>
          <p:cNvSpPr>
            <a:spLocks noChangeShapeType="1"/>
          </p:cNvSpPr>
          <p:nvPr/>
        </p:nvSpPr>
        <p:spPr bwMode="auto">
          <a:xfrm>
            <a:off x="468313" y="2457450"/>
            <a:ext cx="0" cy="145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3" name="Line 57"/>
          <p:cNvSpPr>
            <a:spLocks noChangeShapeType="1"/>
          </p:cNvSpPr>
          <p:nvPr/>
        </p:nvSpPr>
        <p:spPr bwMode="auto">
          <a:xfrm>
            <a:off x="468313" y="2133600"/>
            <a:ext cx="0" cy="3238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4" name="Line 58"/>
          <p:cNvSpPr>
            <a:spLocks noChangeShapeType="1"/>
          </p:cNvSpPr>
          <p:nvPr/>
        </p:nvSpPr>
        <p:spPr bwMode="auto">
          <a:xfrm>
            <a:off x="468313" y="4237038"/>
            <a:ext cx="0" cy="523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5" name="Line 59"/>
          <p:cNvSpPr>
            <a:spLocks noChangeShapeType="1"/>
          </p:cNvSpPr>
          <p:nvPr/>
        </p:nvSpPr>
        <p:spPr bwMode="auto">
          <a:xfrm>
            <a:off x="468313" y="3914775"/>
            <a:ext cx="0" cy="322263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6" name="Line 60"/>
          <p:cNvSpPr>
            <a:spLocks noChangeShapeType="1"/>
          </p:cNvSpPr>
          <p:nvPr/>
        </p:nvSpPr>
        <p:spPr bwMode="auto">
          <a:xfrm>
            <a:off x="468313" y="5184775"/>
            <a:ext cx="0" cy="765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7" name="Line 61"/>
          <p:cNvSpPr>
            <a:spLocks noChangeShapeType="1"/>
          </p:cNvSpPr>
          <p:nvPr/>
        </p:nvSpPr>
        <p:spPr bwMode="auto">
          <a:xfrm>
            <a:off x="468313" y="4760913"/>
            <a:ext cx="0" cy="423862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8" name="Line 62"/>
          <p:cNvSpPr>
            <a:spLocks noChangeShapeType="1"/>
          </p:cNvSpPr>
          <p:nvPr/>
        </p:nvSpPr>
        <p:spPr bwMode="auto">
          <a:xfrm>
            <a:off x="468313" y="1368425"/>
            <a:ext cx="0" cy="7651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59" name="Line 63"/>
          <p:cNvSpPr>
            <a:spLocks noChangeShapeType="1"/>
          </p:cNvSpPr>
          <p:nvPr/>
        </p:nvSpPr>
        <p:spPr bwMode="auto">
          <a:xfrm>
            <a:off x="2333625" y="1368425"/>
            <a:ext cx="6969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60" name="Line 64"/>
          <p:cNvSpPr>
            <a:spLocks noChangeShapeType="1"/>
          </p:cNvSpPr>
          <p:nvPr/>
        </p:nvSpPr>
        <p:spPr bwMode="auto">
          <a:xfrm>
            <a:off x="8697913" y="3914775"/>
            <a:ext cx="0" cy="3222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61" name="Line 65"/>
          <p:cNvSpPr>
            <a:spLocks noChangeShapeType="1"/>
          </p:cNvSpPr>
          <p:nvPr/>
        </p:nvSpPr>
        <p:spPr bwMode="auto">
          <a:xfrm>
            <a:off x="2333625" y="5949950"/>
            <a:ext cx="6969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62" name="Line 66"/>
          <p:cNvSpPr>
            <a:spLocks noChangeShapeType="1"/>
          </p:cNvSpPr>
          <p:nvPr/>
        </p:nvSpPr>
        <p:spPr bwMode="auto">
          <a:xfrm>
            <a:off x="8697913" y="4760913"/>
            <a:ext cx="0" cy="4238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Comparison with the other sectors of the </a:t>
            </a:r>
            <a:r>
              <a:rPr lang="en-GB" b="1" dirty="0" smtClean="0"/>
              <a:t>economy</a:t>
            </a:r>
            <a:endParaRPr lang="en-GB" b="1" dirty="0"/>
          </a:p>
        </p:txBody>
      </p:sp>
      <p:graphicFrame>
        <p:nvGraphicFramePr>
          <p:cNvPr id="100360" name="Object 8"/>
          <p:cNvGraphicFramePr>
            <a:graphicFrameLocks noChangeAspect="1"/>
          </p:cNvGraphicFramePr>
          <p:nvPr>
            <p:ph idx="1"/>
          </p:nvPr>
        </p:nvGraphicFramePr>
        <p:xfrm>
          <a:off x="900113" y="1749425"/>
          <a:ext cx="7343775" cy="4276725"/>
        </p:xfrm>
        <a:graphic>
          <a:graphicData uri="http://schemas.openxmlformats.org/presentationml/2006/ole">
            <p:oleObj spid="_x0000_s100354" name="Chart" r:id="rId4" imgW="5200650" imgH="302887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1008063"/>
          </a:xfrm>
        </p:spPr>
        <p:txBody>
          <a:bodyPr/>
          <a:lstStyle/>
          <a:p>
            <a:r>
              <a:rPr lang="fr-BE" dirty="0" err="1" smtClean="0"/>
              <a:t>Creative</a:t>
            </a:r>
            <a:r>
              <a:rPr lang="fr-BE" dirty="0" smtClean="0"/>
              <a:t> Industries in Germany </a:t>
            </a:r>
            <a:br>
              <a:rPr lang="fr-BE" dirty="0" smtClean="0"/>
            </a:br>
            <a:endParaRPr lang="en-US" dirty="0" smtClean="0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250825" y="6092825"/>
            <a:ext cx="597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/>
              <a:t>Source: Cultural and creative industries: Growth Potential in Specific Segments, Deutsche Bank Research, April 29, 2011, p. 2.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1124745"/>
            <a:ext cx="7632203" cy="4968552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32363" y="17732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9159" name="Rectangle 3"/>
          <p:cNvSpPr>
            <a:spLocks noChangeArrowheads="1"/>
          </p:cNvSpPr>
          <p:nvPr/>
        </p:nvSpPr>
        <p:spPr bwMode="auto">
          <a:xfrm>
            <a:off x="4427538" y="1628775"/>
            <a:ext cx="4103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08963" cy="1008063"/>
          </a:xfrm>
        </p:spPr>
        <p:txBody>
          <a:bodyPr/>
          <a:lstStyle/>
          <a:p>
            <a:r>
              <a:rPr lang="fr-BE" dirty="0" err="1" smtClean="0"/>
              <a:t>Creative</a:t>
            </a:r>
            <a:r>
              <a:rPr lang="fr-BE" dirty="0" smtClean="0"/>
              <a:t> Industries in Germany </a:t>
            </a:r>
            <a:br>
              <a:rPr lang="fr-BE" dirty="0" smtClean="0"/>
            </a:br>
            <a:endParaRPr lang="en-US" dirty="0" smtClean="0"/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250825" y="6092825"/>
            <a:ext cx="597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/>
              <a:t>Source: Culture and Creative Industries in Germany 2009, Monitoring Report 2010, BMWI, p. 8.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795963" y="1484313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720"/>
            <a:ext cx="8497639" cy="5184575"/>
          </a:xfrm>
          <a:prstGeom prst="rect">
            <a:avLst/>
          </a:prstGeom>
          <a:noFill/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148263" y="1412875"/>
            <a:ext cx="3995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571625"/>
            <a:ext cx="7416800" cy="4727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BE" sz="2400" b="1" smtClean="0">
                <a:solidFill>
                  <a:schemeClr val="bg2"/>
                </a:solidFill>
              </a:rPr>
              <a:t>“Not everything that counts can be measured, and not everything that can be measured counts.”</a:t>
            </a:r>
            <a:endParaRPr lang="en-US" sz="2400" b="1" smtClean="0">
              <a:solidFill>
                <a:schemeClr val="bg2"/>
              </a:solidFill>
            </a:endParaRPr>
          </a:p>
        </p:txBody>
      </p:sp>
      <p:pic>
        <p:nvPicPr>
          <p:cNvPr id="17411" name="Picture 4" descr="Einstein_calendar_APRIL2003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357563"/>
            <a:ext cx="2520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101" name="Picture 5" descr="maison cul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8001000" y="614362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/>
              <a:t>Sempé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2467</Words>
  <Application>Microsoft Office PowerPoint</Application>
  <PresentationFormat>Affichage à l'écran (4:3)</PresentationFormat>
  <Paragraphs>450</Paragraphs>
  <Slides>35</Slides>
  <Notes>31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8" baseType="lpstr">
      <vt:lpstr>Default Design</vt:lpstr>
      <vt:lpstr>Chart</vt:lpstr>
      <vt:lpstr>Presentation</vt:lpstr>
      <vt:lpstr>Towards Creative Europe </vt:lpstr>
      <vt:lpstr>KEA’s narrative on CCI policies   </vt:lpstr>
      <vt:lpstr> </vt:lpstr>
      <vt:lpstr> </vt:lpstr>
      <vt:lpstr>Comparison with the other sectors of the economy</vt:lpstr>
      <vt:lpstr>Creative Industries in Germany  </vt:lpstr>
      <vt:lpstr>Creative Industries in Germany  </vt:lpstr>
      <vt:lpstr>Diapositive 8</vt:lpstr>
      <vt:lpstr>Diapositive 9</vt:lpstr>
      <vt:lpstr>The Components of Culture-based Creativity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Typology of Culture-based Investment Support:  </vt:lpstr>
      <vt:lpstr>Meanings  of culture based-investment support</vt:lpstr>
      <vt:lpstr>Diapositive 21</vt:lpstr>
      <vt:lpstr>IMPACT OF Culture based-investment: ATTRACTIVITY </vt:lpstr>
      <vt:lpstr>Diapositive 23</vt:lpstr>
      <vt:lpstr>Diapositive 24</vt:lpstr>
      <vt:lpstr>The Spirit of Tartu </vt:lpstr>
      <vt:lpstr>Mons, European Capital of Culture 2015</vt:lpstr>
      <vt:lpstr>        </vt:lpstr>
      <vt:lpstr>EU support to Creativity and Innovation 2007-2013 (in € billion):</vt:lpstr>
      <vt:lpstr>A Creativity Policy   Objectives</vt:lpstr>
      <vt:lpstr>A Creative Region    Recommendations</vt:lpstr>
      <vt:lpstr>Conclusions : redefine cultural policy ?</vt:lpstr>
      <vt:lpstr>Diapositive 32</vt:lpstr>
      <vt:lpstr>Diapositive 33</vt:lpstr>
      <vt:lpstr>Diapositive 34</vt:lpstr>
      <vt:lpstr>Diapositive 35</vt:lpstr>
    </vt:vector>
  </TitlesOfParts>
  <Company>KEA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Culture on Creativity</dc:title>
  <dc:creator>AREEKIE</dc:creator>
  <cp:lastModifiedBy>Windows User</cp:lastModifiedBy>
  <cp:revision>179</cp:revision>
  <dcterms:created xsi:type="dcterms:W3CDTF">2009-03-17T10:29:07Z</dcterms:created>
  <dcterms:modified xsi:type="dcterms:W3CDTF">2012-05-25T17:52:23Z</dcterms:modified>
</cp:coreProperties>
</file>